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47"/>
  </p:notesMasterIdLst>
  <p:handoutMasterIdLst>
    <p:handoutMasterId r:id="rId48"/>
  </p:handoutMasterIdLst>
  <p:sldIdLst>
    <p:sldId id="332" r:id="rId2"/>
    <p:sldId id="384" r:id="rId3"/>
    <p:sldId id="404" r:id="rId4"/>
    <p:sldId id="355" r:id="rId5"/>
    <p:sldId id="368" r:id="rId6"/>
    <p:sldId id="405" r:id="rId7"/>
    <p:sldId id="379" r:id="rId8"/>
    <p:sldId id="383" r:id="rId9"/>
    <p:sldId id="370" r:id="rId10"/>
    <p:sldId id="382" r:id="rId11"/>
    <p:sldId id="365" r:id="rId12"/>
    <p:sldId id="386" r:id="rId13"/>
    <p:sldId id="380" r:id="rId14"/>
    <p:sldId id="377" r:id="rId15"/>
    <p:sldId id="378" r:id="rId16"/>
    <p:sldId id="376" r:id="rId17"/>
    <p:sldId id="403" r:id="rId18"/>
    <p:sldId id="396" r:id="rId19"/>
    <p:sldId id="431" r:id="rId20"/>
    <p:sldId id="437" r:id="rId21"/>
    <p:sldId id="432" r:id="rId22"/>
    <p:sldId id="411" r:id="rId23"/>
    <p:sldId id="397" r:id="rId24"/>
    <p:sldId id="387" r:id="rId25"/>
    <p:sldId id="402" r:id="rId26"/>
    <p:sldId id="393" r:id="rId27"/>
    <p:sldId id="394" r:id="rId28"/>
    <p:sldId id="401" r:id="rId29"/>
    <p:sldId id="426" r:id="rId30"/>
    <p:sldId id="427" r:id="rId31"/>
    <p:sldId id="388" r:id="rId32"/>
    <p:sldId id="406" r:id="rId33"/>
    <p:sldId id="389" r:id="rId34"/>
    <p:sldId id="428" r:id="rId35"/>
    <p:sldId id="430" r:id="rId36"/>
    <p:sldId id="395" r:id="rId37"/>
    <p:sldId id="400" r:id="rId38"/>
    <p:sldId id="391" r:id="rId39"/>
    <p:sldId id="399" r:id="rId40"/>
    <p:sldId id="434" r:id="rId41"/>
    <p:sldId id="392" r:id="rId42"/>
    <p:sldId id="433" r:id="rId43"/>
    <p:sldId id="435" r:id="rId44"/>
    <p:sldId id="436" r:id="rId45"/>
    <p:sldId id="381" r:id="rId46"/>
  </p:sldIdLst>
  <p:sldSz cx="9144000" cy="6858000" type="screen4x3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499" autoAdjust="0"/>
    <p:restoredTop sz="94017" autoAdjust="0"/>
  </p:normalViewPr>
  <p:slideViewPr>
    <p:cSldViewPr>
      <p:cViewPr varScale="1">
        <p:scale>
          <a:sx n="74" d="100"/>
          <a:sy n="74" d="100"/>
        </p:scale>
        <p:origin x="1048" y="168"/>
      </p:cViewPr>
      <p:guideLst>
        <p:guide orient="horz" pos="2160"/>
        <p:guide orient="horz" pos="7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400"/>
    </p:cViewPr>
  </p:sorterViewPr>
  <p:notesViewPr>
    <p:cSldViewPr>
      <p:cViewPr varScale="1">
        <p:scale>
          <a:sx n="54" d="100"/>
          <a:sy n="54" d="100"/>
        </p:scale>
        <p:origin x="-2844" y="-9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EDE27D-3F88-435C-91F6-417B68894FB1}" type="datetimeFigureOut">
              <a:rPr lang="en-AU"/>
              <a:pPr>
                <a:defRPr/>
              </a:pPr>
              <a:t>10/9/19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E055096-68DF-4004-8980-9CA6A6A9A0A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0787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92443E3-1068-45BC-ABBE-B83F9A532704}" type="datetimeFigureOut">
              <a:rPr lang="en-AU"/>
              <a:pPr>
                <a:defRPr/>
              </a:pPr>
              <a:t>10/9/19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1766E7-058D-410F-AC98-3E0CBAB0F63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249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588" y="5500688"/>
            <a:ext cx="9170987" cy="1357312"/>
            <a:chOff x="1497" y="5500319"/>
            <a:chExt cx="9170984" cy="1357681"/>
          </a:xfrm>
        </p:grpSpPr>
        <p:sp>
          <p:nvSpPr>
            <p:cNvPr id="6" name="Rectangle 5"/>
            <p:cNvSpPr/>
            <p:nvPr userDrawn="1"/>
          </p:nvSpPr>
          <p:spPr>
            <a:xfrm>
              <a:off x="1497" y="5940176"/>
              <a:ext cx="9158284" cy="917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FFFFFF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1497" y="5563836"/>
              <a:ext cx="9170984" cy="932115"/>
            </a:xfrm>
            <a:custGeom>
              <a:avLst/>
              <a:gdLst>
                <a:gd name="T0" fmla="*/ 2313 w 2880"/>
                <a:gd name="T1" fmla="*/ 117 h 293"/>
                <a:gd name="T2" fmla="*/ 0 w 2880"/>
                <a:gd name="T3" fmla="*/ 117 h 293"/>
                <a:gd name="T4" fmla="*/ 0 w 2880"/>
                <a:gd name="T5" fmla="*/ 137 h 293"/>
                <a:gd name="T6" fmla="*/ 2030 w 2880"/>
                <a:gd name="T7" fmla="*/ 137 h 293"/>
                <a:gd name="T8" fmla="*/ 2313 w 2880"/>
                <a:gd name="T9" fmla="*/ 117 h 293"/>
                <a:gd name="T10" fmla="*/ 2880 w 2880"/>
                <a:gd name="T11" fmla="*/ 0 h 293"/>
                <a:gd name="T12" fmla="*/ 2880 w 2880"/>
                <a:gd name="T13" fmla="*/ 0 h 293"/>
                <a:gd name="T14" fmla="*/ 2880 w 2880"/>
                <a:gd name="T15" fmla="*/ 117 h 293"/>
                <a:gd name="T16" fmla="*/ 2313 w 2880"/>
                <a:gd name="T17" fmla="*/ 117 h 293"/>
                <a:gd name="T18" fmla="*/ 2784 w 2880"/>
                <a:gd name="T19" fmla="*/ 293 h 293"/>
                <a:gd name="T20" fmla="*/ 2880 w 2880"/>
                <a:gd name="T21" fmla="*/ 293 h 293"/>
                <a:gd name="T22" fmla="*/ 2880 w 2880"/>
                <a:gd name="T23" fmla="*/ 0 h 2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093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497" y="5563836"/>
              <a:ext cx="7365998" cy="431917"/>
            </a:xfrm>
            <a:custGeom>
              <a:avLst/>
              <a:gdLst>
                <a:gd name="T0" fmla="*/ 2313 w 2313"/>
                <a:gd name="T1" fmla="*/ 117 h 136"/>
                <a:gd name="T2" fmla="*/ 1860 w 2313"/>
                <a:gd name="T3" fmla="*/ 0 h 136"/>
                <a:gd name="T4" fmla="*/ 0 w 2313"/>
                <a:gd name="T5" fmla="*/ 0 h 136"/>
                <a:gd name="T6" fmla="*/ 0 w 2313"/>
                <a:gd name="T7" fmla="*/ 136 h 136"/>
                <a:gd name="T8" fmla="*/ 2030 w 2313"/>
                <a:gd name="T9" fmla="*/ 136 h 136"/>
                <a:gd name="T10" fmla="*/ 2313 w 2313"/>
                <a:gd name="T11" fmla="*/ 117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7367495" y="5563836"/>
              <a:ext cx="1804986" cy="868598"/>
            </a:xfrm>
            <a:custGeom>
              <a:avLst/>
              <a:gdLst>
                <a:gd name="T0" fmla="*/ 476 w 567"/>
                <a:gd name="T1" fmla="*/ 0 h 273"/>
                <a:gd name="T2" fmla="*/ 0 w 567"/>
                <a:gd name="T3" fmla="*/ 117 h 273"/>
                <a:gd name="T4" fmla="*/ 471 w 567"/>
                <a:gd name="T5" fmla="*/ 273 h 273"/>
                <a:gd name="T6" fmla="*/ 567 w 567"/>
                <a:gd name="T7" fmla="*/ 273 h 273"/>
                <a:gd name="T8" fmla="*/ 567 w 567"/>
                <a:gd name="T9" fmla="*/ 0 h 273"/>
                <a:gd name="T10" fmla="*/ 476 w 567"/>
                <a:gd name="T11" fmla="*/ 0 h 2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pic>
          <p:nvPicPr>
            <p:cNvPr id="11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63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6950411-9935-456A-861C-9BAE6E7CAACE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0227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876E10-0AE0-47F4-A339-D763F8355C36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9690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/>
          <p:cNvGrpSpPr>
            <a:grpSpLocks/>
          </p:cNvGrpSpPr>
          <p:nvPr userDrawn="1"/>
        </p:nvGrpSpPr>
        <p:grpSpPr bwMode="auto"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4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5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7891992 w 2486"/>
                  <a:gd name="T1" fmla="*/ 257175 h 94"/>
                  <a:gd name="T2" fmla="*/ 6892001 w 2486"/>
                  <a:gd name="T3" fmla="*/ 0 h 94"/>
                  <a:gd name="T4" fmla="*/ 0 w 2486"/>
                  <a:gd name="T5" fmla="*/ 0 h 94"/>
                  <a:gd name="T6" fmla="*/ 0 w 2486"/>
                  <a:gd name="T7" fmla="*/ 298450 h 94"/>
                  <a:gd name="T8" fmla="*/ 7266601 w 2486"/>
                  <a:gd name="T9" fmla="*/ 298450 h 94"/>
                  <a:gd name="T10" fmla="*/ 7891992 w 2486"/>
                  <a:gd name="T11" fmla="*/ 257175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1050996 w 394"/>
                  <a:gd name="T1" fmla="*/ 0 h 189"/>
                  <a:gd name="T2" fmla="*/ 0 w 394"/>
                  <a:gd name="T3" fmla="*/ 257856 h 189"/>
                  <a:gd name="T4" fmla="*/ 1038295 w 394"/>
                  <a:gd name="T5" fmla="*/ 601663 h 189"/>
                  <a:gd name="T6" fmla="*/ 1251034 w 394"/>
                  <a:gd name="T7" fmla="*/ 601663 h 189"/>
                  <a:gd name="T8" fmla="*/ 1251034 w 394"/>
                  <a:gd name="T9" fmla="*/ 0 h 189"/>
                  <a:gd name="T10" fmla="*/ 1050996 w 394"/>
                  <a:gd name="T11" fmla="*/ 0 h 1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59FD11-5F01-4F18-A0CB-CD0BCAB3E452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75031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24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91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5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0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41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9563" cy="6500812"/>
            <a:chOff x="-26988" y="357188"/>
            <a:chExt cx="9199469" cy="6500812"/>
          </a:xfrm>
        </p:grpSpPr>
        <p:grpSp>
          <p:nvGrpSpPr>
            <p:cNvPr id="6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9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769" cy="957263"/>
              </a:xfrm>
              <a:custGeom>
                <a:avLst/>
                <a:gdLst>
                  <a:gd name="T0" fmla="*/ 0 w 2880"/>
                  <a:gd name="T1" fmla="*/ 0 h 300"/>
                  <a:gd name="T2" fmla="*/ 1186624 w 2880"/>
                  <a:gd name="T3" fmla="*/ 0 h 300"/>
                  <a:gd name="T4" fmla="*/ 2838967 w 2880"/>
                  <a:gd name="T5" fmla="*/ 545640 h 300"/>
                  <a:gd name="T6" fmla="*/ 4430702 w 2880"/>
                  <a:gd name="T7" fmla="*/ 957263 h 300"/>
                  <a:gd name="T8" fmla="*/ 9186769 w 2880"/>
                  <a:gd name="T9" fmla="*/ 957263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0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67120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1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769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769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769" cy="954088"/>
              </a:xfrm>
              <a:custGeom>
                <a:avLst/>
                <a:gdLst>
                  <a:gd name="T0" fmla="*/ 0 w 2880"/>
                  <a:gd name="T1" fmla="*/ 0 h 299"/>
                  <a:gd name="T2" fmla="*/ 1186624 w 2880"/>
                  <a:gd name="T3" fmla="*/ 0 h 299"/>
                  <a:gd name="T4" fmla="*/ 2838967 w 2880"/>
                  <a:gd name="T5" fmla="*/ 545649 h 299"/>
                  <a:gd name="T6" fmla="*/ 4430702 w 2880"/>
                  <a:gd name="T7" fmla="*/ 954088 h 299"/>
                  <a:gd name="T8" fmla="*/ 9186769 w 2880"/>
                  <a:gd name="T9" fmla="*/ 954088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4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70316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5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477837"/>
              </a:xfrm>
              <a:custGeom>
                <a:avLst/>
                <a:gdLst>
                  <a:gd name="T0" fmla="*/ 0 w 2880"/>
                  <a:gd name="T1" fmla="*/ 477837 h 150"/>
                  <a:gd name="T2" fmla="*/ 5333430 w 2880"/>
                  <a:gd name="T3" fmla="*/ 477837 h 150"/>
                  <a:gd name="T4" fmla="*/ 6328663 w 2880"/>
                  <a:gd name="T5" fmla="*/ 410940 h 150"/>
                  <a:gd name="T6" fmla="*/ 7996955 w 2880"/>
                  <a:gd name="T7" fmla="*/ 0 h 150"/>
                  <a:gd name="T8" fmla="*/ 9186769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7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954088"/>
              </a:xfrm>
              <a:custGeom>
                <a:avLst/>
                <a:gdLst>
                  <a:gd name="T0" fmla="*/ 9186769 w 2880"/>
                  <a:gd name="T1" fmla="*/ 954088 h 299"/>
                  <a:gd name="T2" fmla="*/ 7977816 w 2880"/>
                  <a:gd name="T3" fmla="*/ 954088 h 299"/>
                  <a:gd name="T4" fmla="*/ 6328663 w 2880"/>
                  <a:gd name="T5" fmla="*/ 411630 h 299"/>
                  <a:gd name="T6" fmla="*/ 4736928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8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474662"/>
              </a:xfrm>
              <a:custGeom>
                <a:avLst/>
                <a:gdLst>
                  <a:gd name="T0" fmla="*/ 0 w 2880"/>
                  <a:gd name="T1" fmla="*/ 474662 h 149"/>
                  <a:gd name="T2" fmla="*/ 5333430 w 2880"/>
                  <a:gd name="T3" fmla="*/ 474662 h 149"/>
                  <a:gd name="T4" fmla="*/ 6328663 w 2880"/>
                  <a:gd name="T5" fmla="*/ 407763 h 149"/>
                  <a:gd name="T6" fmla="*/ 7996955 w 2880"/>
                  <a:gd name="T7" fmla="*/ 0 h 149"/>
                  <a:gd name="T8" fmla="*/ 9186769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grpSp>
          <p:nvGrpSpPr>
            <p:cNvPr id="7" name="Group 29"/>
            <p:cNvGrpSpPr>
              <a:grpSpLocks/>
            </p:cNvGrpSpPr>
            <p:nvPr userDrawn="1"/>
          </p:nvGrpSpPr>
          <p:grpSpPr bwMode="auto"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8" name="Rectangle 7"/>
              <p:cNvSpPr/>
              <p:nvPr userDrawn="1"/>
            </p:nvSpPr>
            <p:spPr>
              <a:xfrm>
                <a:off x="1588" y="5940425"/>
                <a:ext cx="9158193" cy="917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9" name="Group 31"/>
              <p:cNvGrpSpPr>
                <a:grpSpLocks/>
              </p:cNvGrpSpPr>
              <p:nvPr userDrawn="1"/>
            </p:nvGrpSpPr>
            <p:grpSpPr bwMode="auto"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24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588" y="5564188"/>
                  <a:ext cx="9170893" cy="931862"/>
                </a:xfrm>
                <a:custGeom>
                  <a:avLst/>
                  <a:gdLst>
                    <a:gd name="T0" fmla="*/ 2313 w 2880"/>
                    <a:gd name="T1" fmla="*/ 117 h 293"/>
                    <a:gd name="T2" fmla="*/ 0 w 2880"/>
                    <a:gd name="T3" fmla="*/ 117 h 293"/>
                    <a:gd name="T4" fmla="*/ 0 w 2880"/>
                    <a:gd name="T5" fmla="*/ 137 h 293"/>
                    <a:gd name="T6" fmla="*/ 2030 w 2880"/>
                    <a:gd name="T7" fmla="*/ 137 h 293"/>
                    <a:gd name="T8" fmla="*/ 2313 w 2880"/>
                    <a:gd name="T9" fmla="*/ 117 h 293"/>
                    <a:gd name="T10" fmla="*/ 2880 w 2880"/>
                    <a:gd name="T11" fmla="*/ 0 h 293"/>
                    <a:gd name="T12" fmla="*/ 2880 w 2880"/>
                    <a:gd name="T13" fmla="*/ 0 h 293"/>
                    <a:gd name="T14" fmla="*/ 2880 w 2880"/>
                    <a:gd name="T15" fmla="*/ 117 h 293"/>
                    <a:gd name="T16" fmla="*/ 2313 w 2880"/>
                    <a:gd name="T17" fmla="*/ 117 h 293"/>
                    <a:gd name="T18" fmla="*/ 2784 w 2880"/>
                    <a:gd name="T19" fmla="*/ 293 h 293"/>
                    <a:gd name="T20" fmla="*/ 2880 w 2880"/>
                    <a:gd name="T21" fmla="*/ 293 h 293"/>
                    <a:gd name="T22" fmla="*/ 2880 w 2880"/>
                    <a:gd name="T23" fmla="*/ 0 h 29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5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588" y="5500688"/>
                  <a:ext cx="9170893" cy="434975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 userDrawn="1"/>
              </p:nvSpPr>
              <p:spPr bwMode="auto">
                <a:xfrm>
                  <a:off x="1588" y="5564188"/>
                  <a:ext cx="7365925" cy="431800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8" name="Freeform 10"/>
                <p:cNvSpPr>
                  <a:spLocks/>
                </p:cNvSpPr>
                <p:nvPr userDrawn="1"/>
              </p:nvSpPr>
              <p:spPr bwMode="auto">
                <a:xfrm>
                  <a:off x="7367513" y="5564188"/>
                  <a:ext cx="1804968" cy="868362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10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12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3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4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5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6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7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8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9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0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1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2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3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19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3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21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4801" cy="6140450"/>
            <a:chOff x="-26988" y="357188"/>
            <a:chExt cx="9195409" cy="6140081"/>
          </a:xfrm>
        </p:grpSpPr>
        <p:grpSp>
          <p:nvGrpSpPr>
            <p:cNvPr id="6" name="Group 28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20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36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8544" y="5669023"/>
                  <a:ext cx="9168419" cy="99689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7" name="Freeform 24"/>
                <p:cNvSpPr>
                  <a:spLocks/>
                </p:cNvSpPr>
                <p:nvPr userDrawn="1"/>
              </p:nvSpPr>
              <p:spPr bwMode="auto">
                <a:xfrm>
                  <a:off x="-8544" y="5732519"/>
                  <a:ext cx="7363312" cy="433361"/>
                </a:xfrm>
                <a:custGeom>
                  <a:avLst/>
                  <a:gdLst>
                    <a:gd name="T0" fmla="*/ 7363312 w 2313"/>
                    <a:gd name="T1" fmla="*/ 372818 h 136"/>
                    <a:gd name="T2" fmla="*/ 5921211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433361 h 136"/>
                    <a:gd name="T8" fmla="*/ 6462397 w 2313"/>
                    <a:gd name="T9" fmla="*/ 433361 h 136"/>
                    <a:gd name="T10" fmla="*/ 7363312 w 2313"/>
                    <a:gd name="T11" fmla="*/ 372818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38" name="Freeform 25"/>
                <p:cNvSpPr>
                  <a:spLocks/>
                </p:cNvSpPr>
                <p:nvPr userDrawn="1"/>
              </p:nvSpPr>
              <p:spPr bwMode="auto">
                <a:xfrm>
                  <a:off x="7354768" y="5732519"/>
                  <a:ext cx="1805107" cy="869898"/>
                </a:xfrm>
                <a:custGeom>
                  <a:avLst/>
                  <a:gdLst>
                    <a:gd name="T0" fmla="*/ 1515398 w 567"/>
                    <a:gd name="T1" fmla="*/ 0 h 273"/>
                    <a:gd name="T2" fmla="*/ 0 w 567"/>
                    <a:gd name="T3" fmla="*/ 372813 h 273"/>
                    <a:gd name="T4" fmla="*/ 1499480 w 567"/>
                    <a:gd name="T5" fmla="*/ 869898 h 273"/>
                    <a:gd name="T6" fmla="*/ 1805107 w 567"/>
                    <a:gd name="T7" fmla="*/ 869898 h 273"/>
                    <a:gd name="T8" fmla="*/ 1805107 w 567"/>
                    <a:gd name="T9" fmla="*/ 0 h 273"/>
                    <a:gd name="T10" fmla="*/ 1515398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21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2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23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6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  <p:grpSp>
          <p:nvGrpSpPr>
            <p:cNvPr id="7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8" name="Freeform 17"/>
              <p:cNvSpPr>
                <a:spLocks/>
              </p:cNvSpPr>
              <p:nvPr userDrawn="1"/>
            </p:nvSpPr>
            <p:spPr bwMode="auto">
              <a:xfrm>
                <a:off x="-17463" y="1971578"/>
                <a:ext cx="9187471" cy="957205"/>
              </a:xfrm>
              <a:custGeom>
                <a:avLst/>
                <a:gdLst>
                  <a:gd name="T0" fmla="*/ 0 w 2880"/>
                  <a:gd name="T1" fmla="*/ 0 h 300"/>
                  <a:gd name="T2" fmla="*/ 1186715 w 2880"/>
                  <a:gd name="T3" fmla="*/ 0 h 300"/>
                  <a:gd name="T4" fmla="*/ 2839184 w 2880"/>
                  <a:gd name="T5" fmla="*/ 545607 h 300"/>
                  <a:gd name="T6" fmla="*/ 4431041 w 2880"/>
                  <a:gd name="T7" fmla="*/ 957205 h 300"/>
                  <a:gd name="T8" fmla="*/ 9187471 w 2880"/>
                  <a:gd name="T9" fmla="*/ 957205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" name="Freeform 18"/>
              <p:cNvSpPr>
                <a:spLocks/>
              </p:cNvSpPr>
              <p:nvPr userDrawn="1"/>
            </p:nvSpPr>
            <p:spPr bwMode="auto">
              <a:xfrm>
                <a:off x="-17463" y="2449387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67115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9"/>
              <p:cNvSpPr>
                <a:spLocks/>
              </p:cNvSpPr>
              <p:nvPr userDrawn="1"/>
            </p:nvSpPr>
            <p:spPr bwMode="auto">
              <a:xfrm>
                <a:off x="-17463" y="1655685"/>
                <a:ext cx="9187471" cy="954030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0"/>
              <p:cNvSpPr>
                <a:spLocks/>
              </p:cNvSpPr>
              <p:nvPr userDrawn="1"/>
            </p:nvSpPr>
            <p:spPr bwMode="auto">
              <a:xfrm>
                <a:off x="-17463" y="2130318"/>
                <a:ext cx="9187471" cy="479396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Freeform 21"/>
              <p:cNvSpPr>
                <a:spLocks/>
              </p:cNvSpPr>
              <p:nvPr userDrawn="1"/>
            </p:nvSpPr>
            <p:spPr bwMode="auto">
              <a:xfrm>
                <a:off x="-17463" y="1336616"/>
                <a:ext cx="9187471" cy="954031"/>
              </a:xfrm>
              <a:custGeom>
                <a:avLst/>
                <a:gdLst>
                  <a:gd name="T0" fmla="*/ 0 w 2880"/>
                  <a:gd name="T1" fmla="*/ 0 h 299"/>
                  <a:gd name="T2" fmla="*/ 1186715 w 2880"/>
                  <a:gd name="T3" fmla="*/ 0 h 299"/>
                  <a:gd name="T4" fmla="*/ 2839184 w 2880"/>
                  <a:gd name="T5" fmla="*/ 545616 h 299"/>
                  <a:gd name="T6" fmla="*/ 4431041 w 2880"/>
                  <a:gd name="T7" fmla="*/ 954031 h 299"/>
                  <a:gd name="T8" fmla="*/ 9187471 w 2880"/>
                  <a:gd name="T9" fmla="*/ 954031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3" name="Freeform 22"/>
              <p:cNvSpPr>
                <a:spLocks/>
              </p:cNvSpPr>
              <p:nvPr userDrawn="1"/>
            </p:nvSpPr>
            <p:spPr bwMode="auto">
              <a:xfrm>
                <a:off x="-17463" y="1811250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70311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4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957204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477808"/>
              </a:xfrm>
              <a:custGeom>
                <a:avLst/>
                <a:gdLst>
                  <a:gd name="T0" fmla="*/ 0 w 2880"/>
                  <a:gd name="T1" fmla="*/ 477808 h 150"/>
                  <a:gd name="T2" fmla="*/ 5333837 w 2880"/>
                  <a:gd name="T3" fmla="*/ 477808 h 150"/>
                  <a:gd name="T4" fmla="*/ 6329147 w 2880"/>
                  <a:gd name="T5" fmla="*/ 410915 h 150"/>
                  <a:gd name="T6" fmla="*/ 7997566 w 2880"/>
                  <a:gd name="T7" fmla="*/ 0 h 150"/>
                  <a:gd name="T8" fmla="*/ 9187471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6" name="Freeform 25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954031"/>
              </a:xfrm>
              <a:custGeom>
                <a:avLst/>
                <a:gdLst>
                  <a:gd name="T0" fmla="*/ 9187471 w 2880"/>
                  <a:gd name="T1" fmla="*/ 954031 h 299"/>
                  <a:gd name="T2" fmla="*/ 7978425 w 2880"/>
                  <a:gd name="T3" fmla="*/ 954031 h 299"/>
                  <a:gd name="T4" fmla="*/ 6329147 w 2880"/>
                  <a:gd name="T5" fmla="*/ 411605 h 299"/>
                  <a:gd name="T6" fmla="*/ 4737290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7" name="Freeform 26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477809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27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954030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28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474633"/>
              </a:xfrm>
              <a:custGeom>
                <a:avLst/>
                <a:gdLst>
                  <a:gd name="T0" fmla="*/ 0 w 2880"/>
                  <a:gd name="T1" fmla="*/ 474633 h 149"/>
                  <a:gd name="T2" fmla="*/ 5333837 w 2880"/>
                  <a:gd name="T3" fmla="*/ 474633 h 149"/>
                  <a:gd name="T4" fmla="*/ 6329147 w 2880"/>
                  <a:gd name="T5" fmla="*/ 407738 h 149"/>
                  <a:gd name="T6" fmla="*/ 7997566 w 2880"/>
                  <a:gd name="T7" fmla="*/ 0 h 149"/>
                  <a:gd name="T8" fmla="*/ 9187471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75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F74C9B3-4BFA-47BD-937E-8C368E1A252D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343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09F7AC9-45EA-4288-A85B-3739254EBC84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9498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A77FD3D-208C-4733-B0D4-53A94E80202C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3822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A81B8B7-1148-412A-B903-75FDEECD1668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8798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3D62DC9-5C88-41C2-AB94-8AC040395F26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9506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6"/>
          <p:cNvGrpSpPr>
            <a:grpSpLocks/>
          </p:cNvGrpSpPr>
          <p:nvPr/>
        </p:nvGrpSpPr>
        <p:grpSpPr bwMode="auto"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2059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0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1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2" name="Freeform 8"/>
            <p:cNvSpPr>
              <a:spLocks noEditPoints="1"/>
            </p:cNvSpPr>
            <p:nvPr userDrawn="1"/>
          </p:nvSpPr>
          <p:spPr bwMode="auto">
            <a:xfrm>
              <a:off x="1588" y="6065838"/>
              <a:ext cx="9142412" cy="690562"/>
            </a:xfrm>
            <a:custGeom>
              <a:avLst/>
              <a:gdLst>
                <a:gd name="T0" fmla="*/ 9142412 w 2880"/>
                <a:gd name="T1" fmla="*/ 44552 h 217"/>
                <a:gd name="T2" fmla="*/ 8942422 w 2880"/>
                <a:gd name="T3" fmla="*/ 44552 h 217"/>
                <a:gd name="T4" fmla="*/ 7891679 w 2880"/>
                <a:gd name="T5" fmla="*/ 302320 h 217"/>
                <a:gd name="T6" fmla="*/ 7891679 w 2880"/>
                <a:gd name="T7" fmla="*/ 302320 h 217"/>
                <a:gd name="T8" fmla="*/ 9142412 w 2880"/>
                <a:gd name="T9" fmla="*/ 302320 h 217"/>
                <a:gd name="T10" fmla="*/ 9142412 w 2880"/>
                <a:gd name="T11" fmla="*/ 690562 h 217"/>
                <a:gd name="T12" fmla="*/ 9142412 w 2880"/>
                <a:gd name="T13" fmla="*/ 690562 h 217"/>
                <a:gd name="T14" fmla="*/ 9142412 w 2880"/>
                <a:gd name="T15" fmla="*/ 44552 h 217"/>
                <a:gd name="T16" fmla="*/ 6891728 w 2880"/>
                <a:gd name="T17" fmla="*/ 0 h 217"/>
                <a:gd name="T18" fmla="*/ 0 w 2880"/>
                <a:gd name="T19" fmla="*/ 0 h 217"/>
                <a:gd name="T20" fmla="*/ 0 w 2880"/>
                <a:gd name="T21" fmla="*/ 302320 h 217"/>
                <a:gd name="T22" fmla="*/ 7891679 w 2880"/>
                <a:gd name="T23" fmla="*/ 302320 h 217"/>
                <a:gd name="T24" fmla="*/ 7891679 w 2880"/>
                <a:gd name="T25" fmla="*/ 302320 h 217"/>
                <a:gd name="T26" fmla="*/ 7891679 w 2880"/>
                <a:gd name="T27" fmla="*/ 302320 h 217"/>
                <a:gd name="T28" fmla="*/ 7891679 w 2880"/>
                <a:gd name="T29" fmla="*/ 302320 h 217"/>
                <a:gd name="T30" fmla="*/ 6891728 w 2880"/>
                <a:gd name="T31" fmla="*/ 0 h 2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064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7891462 w 2486"/>
                <a:gd name="T1" fmla="*/ 257175 h 94"/>
                <a:gd name="T2" fmla="*/ 6891538 w 2486"/>
                <a:gd name="T3" fmla="*/ 0 h 94"/>
                <a:gd name="T4" fmla="*/ 0 w 2486"/>
                <a:gd name="T5" fmla="*/ 0 h 94"/>
                <a:gd name="T6" fmla="*/ 0 w 2486"/>
                <a:gd name="T7" fmla="*/ 298450 h 94"/>
                <a:gd name="T8" fmla="*/ 7266113 w 2486"/>
                <a:gd name="T9" fmla="*/ 298450 h 94"/>
                <a:gd name="T10" fmla="*/ 7891462 w 2486"/>
                <a:gd name="T11" fmla="*/ 257175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5" name="Freeform 11"/>
            <p:cNvSpPr>
              <a:spLocks/>
            </p:cNvSpPr>
            <p:nvPr userDrawn="1"/>
          </p:nvSpPr>
          <p:spPr bwMode="auto">
            <a:xfrm>
              <a:off x="7893050" y="6110288"/>
              <a:ext cx="1250950" cy="601662"/>
            </a:xfrm>
            <a:custGeom>
              <a:avLst/>
              <a:gdLst>
                <a:gd name="T0" fmla="*/ 1050925 w 394"/>
                <a:gd name="T1" fmla="*/ 0 h 189"/>
                <a:gd name="T2" fmla="*/ 0 w 394"/>
                <a:gd name="T3" fmla="*/ 257855 h 189"/>
                <a:gd name="T4" fmla="*/ 1038225 w 394"/>
                <a:gd name="T5" fmla="*/ 601662 h 189"/>
                <a:gd name="T6" fmla="*/ 1250950 w 394"/>
                <a:gd name="T7" fmla="*/ 601662 h 189"/>
                <a:gd name="T8" fmla="*/ 1250950 w 394"/>
                <a:gd name="T9" fmla="*/ 0 h 189"/>
                <a:gd name="T10" fmla="*/ 1050925 w 394"/>
                <a:gd name="T11" fmla="*/ 0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6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7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068" name="Picture 7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090878A-25D0-42F7-8638-D44B896573E4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  <p:sp>
        <p:nvSpPr>
          <p:cNvPr id="2055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AU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57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8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9pPr>
    </p:titleStyle>
    <p:bodyStyle>
      <a:lvl1pPr marL="2159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ip.scitation.org/journal/ap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ip.scitation.org/toc/apl/97/15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3528" y="0"/>
            <a:ext cx="8496944" cy="6453336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br>
              <a:rPr lang="en-AU" sz="3200" dirty="0"/>
            </a:br>
            <a:br>
              <a:rPr lang="en-AU" sz="3200" dirty="0"/>
            </a:br>
            <a:br>
              <a:rPr lang="en-AU" sz="3200" dirty="0"/>
            </a:br>
            <a:br>
              <a:rPr lang="en-AU" sz="3200" dirty="0"/>
            </a:br>
            <a:br>
              <a:rPr lang="en-AU" sz="3200" dirty="0"/>
            </a:br>
            <a:br>
              <a:rPr lang="en-AU" sz="3200" dirty="0"/>
            </a:br>
            <a:br>
              <a:rPr lang="en-AU" sz="3200" dirty="0"/>
            </a:br>
            <a:br>
              <a:rPr lang="en-AU" sz="3200" dirty="0"/>
            </a:br>
            <a:r>
              <a:rPr lang="en-AU" sz="3200" dirty="0"/>
              <a:t>From Switching Arcs to Ball Lightning to Curing Cancer. </a:t>
            </a:r>
            <a:br>
              <a:rPr lang="en-AU" sz="3100" b="0" dirty="0"/>
            </a:br>
            <a:br>
              <a:rPr lang="en-AU" sz="3100" b="0" dirty="0"/>
            </a:br>
            <a:br>
              <a:rPr lang="en-AU" sz="3100" b="0" dirty="0"/>
            </a:br>
            <a:br>
              <a:rPr lang="en-AU" sz="3100" b="0" dirty="0"/>
            </a:br>
            <a:br>
              <a:rPr lang="en-AU" sz="3100" b="0" dirty="0"/>
            </a:br>
            <a:br>
              <a:rPr lang="en-AU" sz="3100" b="0" dirty="0"/>
            </a:br>
            <a:br>
              <a:rPr lang="en-AU" sz="3100" b="0" dirty="0"/>
            </a:br>
            <a:br>
              <a:rPr lang="en-AU" sz="3100" b="0" dirty="0"/>
            </a:br>
            <a:r>
              <a:rPr lang="en-AU" sz="3100" b="0" dirty="0"/>
              <a:t>From Switching Arcs to Ball Lightning  to Curing Cancer</a:t>
            </a:r>
            <a:br>
              <a:rPr lang="en-AU" sz="3100" b="0" dirty="0"/>
            </a:br>
            <a:br>
              <a:rPr lang="en-AU" sz="3100" b="0" dirty="0"/>
            </a:br>
            <a:br>
              <a:rPr lang="en-AU" b="0" dirty="0"/>
            </a:br>
            <a:br>
              <a:rPr lang="en-AU" b="0" dirty="0"/>
            </a:br>
            <a:br>
              <a:rPr lang="en-AU" b="0" dirty="0"/>
            </a:br>
            <a:br>
              <a:rPr lang="en-AU" b="0" dirty="0"/>
            </a:br>
            <a:br>
              <a:rPr lang="en-AU" b="0" dirty="0"/>
            </a:br>
            <a:br>
              <a:rPr lang="en-AU" b="0" dirty="0"/>
            </a:br>
            <a:r>
              <a:rPr lang="en-AU" sz="2400" b="0" i="1" dirty="0"/>
              <a:t>John. J. Lowke</a:t>
            </a:r>
            <a:r>
              <a:rPr lang="en-AU" sz="2400" dirty="0"/>
              <a:t> </a:t>
            </a:r>
            <a:br>
              <a:rPr lang="en-AU" sz="2400" b="0" i="1" dirty="0"/>
            </a:br>
            <a:r>
              <a:rPr lang="en-AU" sz="2400" b="0" i="1" dirty="0"/>
              <a:t>CSIRO Manufacturing, Sydney NSW, Australia </a:t>
            </a:r>
            <a:br>
              <a:rPr lang="en-AU" sz="2400" b="0" i="1" dirty="0"/>
            </a:br>
            <a:br>
              <a:rPr lang="en-AU" sz="2400" b="0" i="1" dirty="0"/>
            </a:br>
            <a:br>
              <a:rPr lang="en-AU" sz="2400" b="0" i="1" dirty="0"/>
            </a:br>
            <a:r>
              <a:rPr lang="en-AU" sz="1600" dirty="0"/>
              <a:t> 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12DD3365-A050-408D-9982-64541BACE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197870"/>
              </p:ext>
            </p:extLst>
          </p:nvPr>
        </p:nvGraphicFramePr>
        <p:xfrm>
          <a:off x="2269913" y="1124744"/>
          <a:ext cx="4604174" cy="359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Photo Editor Photo" r:id="rId3" imgW="4161905" imgH="3247619" progId="MSPhotoEd.3">
                  <p:embed/>
                </p:oleObj>
              </mc:Choice>
              <mc:Fallback>
                <p:oleObj name="Photo Editor Photo" r:id="rId3" imgW="4161905" imgH="3247619" progId="MSPhotoEd.3">
                  <p:embed/>
                  <p:pic>
                    <p:nvPicPr>
                      <p:cNvPr id="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9913" y="1124744"/>
                        <a:ext cx="4604174" cy="359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10</a:t>
            </a:fld>
            <a:r>
              <a:rPr lang="en-AU" altLang="en-US" dirty="0"/>
              <a:t>  |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99940" y="1179847"/>
            <a:ext cx="2417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</a:rPr>
              <a:t>Evaluating  </a:t>
            </a:r>
            <a:r>
              <a:rPr lang="en-AU" sz="2800" b="1" dirty="0">
                <a:solidFill>
                  <a:srgbClr val="7030A0"/>
                </a:solidFill>
                <a:sym typeface="Symbol" panose="05050102010706020507" pitchFamily="18" charset="2"/>
              </a:rPr>
              <a:t></a:t>
            </a:r>
            <a:endParaRPr lang="en-AU" sz="28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2492896"/>
            <a:ext cx="59859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s"/>
            </a:pP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=   j/E  =  n</a:t>
            </a:r>
            <a:r>
              <a:rPr lang="en-AU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 e W/E  = n</a:t>
            </a:r>
            <a:r>
              <a:rPr lang="en-AU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 e /E  (</a:t>
            </a:r>
            <a:r>
              <a:rPr lang="en-AU" sz="2400" b="1" dirty="0" err="1">
                <a:solidFill>
                  <a:srgbClr val="FF0000"/>
                </a:solidFill>
                <a:sym typeface="Symbol" panose="05050102010706020507" pitchFamily="18" charset="2"/>
              </a:rPr>
              <a:t>Ee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/m)</a:t>
            </a:r>
          </a:p>
          <a:p>
            <a:endParaRPr lang="en-AU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      = n</a:t>
            </a:r>
            <a:r>
              <a:rPr lang="en-AU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 e</a:t>
            </a:r>
            <a:r>
              <a:rPr lang="en-AU" sz="2400" b="1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/[mc(</a:t>
            </a:r>
            <a:r>
              <a:rPr lang="en-AU" sz="2400" b="1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AU" sz="2400" b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 Q</a:t>
            </a:r>
            <a:r>
              <a:rPr lang="en-AU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 + N Q</a:t>
            </a:r>
            <a:r>
              <a:rPr lang="en-AU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0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)]</a:t>
            </a:r>
          </a:p>
          <a:p>
            <a:endParaRPr lang="en-AU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endParaRPr lang="en-AU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                     Q</a:t>
            </a:r>
            <a:r>
              <a:rPr lang="en-AU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  ~ 100 Q</a:t>
            </a:r>
            <a:r>
              <a:rPr lang="en-AU" sz="2400" b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0</a:t>
            </a:r>
            <a:r>
              <a:rPr lang="en-AU" sz="2400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endParaRPr lang="en-A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6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11</a:t>
            </a:fld>
            <a:r>
              <a:rPr lang="en-AU" altLang="en-US"/>
              <a:t>  |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8313" y="549275"/>
            <a:ext cx="77724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AU" altLang="en-US" sz="2800" b="1">
                <a:solidFill>
                  <a:srgbClr val="7030A0"/>
                </a:solidFill>
                <a:latin typeface="Calibri" panose="020F0502020204030204" pitchFamily="34" charset="0"/>
              </a:rPr>
              <a:t>Electron Ionization and Attachment</a:t>
            </a:r>
          </a:p>
          <a:p>
            <a:pPr algn="ctr"/>
            <a:endParaRPr lang="en-AU" altLang="en-US" sz="2400" b="1">
              <a:solidFill>
                <a:srgbClr val="7030A0"/>
              </a:solidFill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algn="ctr"/>
            <a:r>
              <a:rPr lang="en-AU" altLang="en-US" sz="2400" b="1">
                <a:solidFill>
                  <a:srgbClr val="7030A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  is ionization coefficient</a:t>
            </a:r>
          </a:p>
          <a:p>
            <a:pPr algn="ctr"/>
            <a:r>
              <a:rPr lang="en-AU" altLang="en-US" sz="2400" b="1">
                <a:solidFill>
                  <a:srgbClr val="7030A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  is attachment coefficient </a:t>
            </a:r>
            <a:endParaRPr lang="en-AU" altLang="en-US" sz="2400" b="1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52D53-69A6-45FC-8B72-1529F2449A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3" y="2492896"/>
            <a:ext cx="4133379" cy="2759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82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A120CF-80B1-4E86-971D-6C8F4FD1D8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FEE22-DFDD-498F-BFEF-2533A7376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12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88EE0-01B6-41E4-8659-88BCB1503E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9752" y="2276872"/>
            <a:ext cx="4806587" cy="28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1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13</a:t>
            </a:fld>
            <a:r>
              <a:rPr lang="en-AU" altLang="en-US"/>
              <a:t>  |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57610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91880" y="699938"/>
            <a:ext cx="196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7030A0"/>
                </a:solidFill>
              </a:rPr>
              <a:t>Welding Arc</a:t>
            </a:r>
          </a:p>
        </p:txBody>
      </p:sp>
    </p:spTree>
    <p:extLst>
      <p:ext uri="{BB962C8B-B14F-4D97-AF65-F5344CB8AC3E}">
        <p14:creationId xmlns:p14="http://schemas.microsoft.com/office/powerpoint/2010/main" val="192738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14</a:t>
            </a:fld>
            <a:r>
              <a:rPr lang="en-AU" altLang="en-US"/>
              <a:t>  |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6632"/>
            <a:ext cx="7449145" cy="570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68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15</a:t>
            </a:fld>
            <a:r>
              <a:rPr lang="en-AU" altLang="en-US"/>
              <a:t>  |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116632"/>
            <a:ext cx="7665169" cy="594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4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16</a:t>
            </a:fld>
            <a:r>
              <a:rPr lang="en-AU" altLang="en-US"/>
              <a:t>  |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" y="6350"/>
            <a:ext cx="7867439" cy="60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39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0DA1A9-8654-4E10-A8A1-6DE31AE1D5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5DF09-F0FB-491C-9004-4E310C9FD9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17</a:t>
            </a:fld>
            <a:r>
              <a:rPr lang="en-AU" altLang="en-US"/>
              <a:t>  |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C1D056FB-8D88-4490-B300-0146E76CF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711515"/>
              </p:ext>
            </p:extLst>
          </p:nvPr>
        </p:nvGraphicFramePr>
        <p:xfrm>
          <a:off x="2175270" y="1510723"/>
          <a:ext cx="5333011" cy="4161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Photo Editor Photo" r:id="rId3" imgW="4161905" imgH="3247619" progId="MSPhotoEd.3">
                  <p:embed/>
                </p:oleObj>
              </mc:Choice>
              <mc:Fallback>
                <p:oleObj name="Photo Editor Photo" r:id="rId3" imgW="4161905" imgH="3247619" progId="MSPhotoEd.3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12DD3365-A050-408D-9982-64541BACE1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270" y="1510723"/>
                        <a:ext cx="5333011" cy="41618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91ADE2A-F509-4FE7-BE31-E1438BA89810}"/>
              </a:ext>
            </a:extLst>
          </p:cNvPr>
          <p:cNvSpPr/>
          <p:nvPr/>
        </p:nvSpPr>
        <p:spPr>
          <a:xfrm>
            <a:off x="2555776" y="230187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000" b="1" dirty="0"/>
              <a:t>Ball Lightning</a:t>
            </a:r>
          </a:p>
          <a:p>
            <a:pPr algn="ctr"/>
            <a:br>
              <a:rPr lang="en-AU" b="1" dirty="0"/>
            </a:br>
            <a:r>
              <a:rPr lang="en-AU" b="1" dirty="0"/>
              <a:t>Inside of houses and aeroplanes</a:t>
            </a:r>
          </a:p>
          <a:p>
            <a:pPr algn="ctr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42819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64519-DEC7-4D51-A98F-8413B4D6EC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A76C1-5691-4217-93D0-821F1CDD9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18</a:t>
            </a:fld>
            <a:r>
              <a:rPr lang="en-AU" altLang="en-US"/>
              <a:t>  |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21C64A-A4E6-4515-87E5-7EBC50250F74}"/>
              </a:ext>
            </a:extLst>
          </p:cNvPr>
          <p:cNvSpPr/>
          <p:nvPr/>
        </p:nvSpPr>
        <p:spPr>
          <a:xfrm>
            <a:off x="2843808" y="404664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2400" b="1" dirty="0"/>
              <a:t> Ball Lightning</a:t>
            </a:r>
          </a:p>
          <a:p>
            <a:pPr algn="ctr"/>
            <a:br>
              <a:rPr lang="en-AU" sz="2000" b="1" dirty="0"/>
            </a:br>
            <a:r>
              <a:rPr lang="en-AU" sz="2000" b="1" dirty="0"/>
              <a:t>Inside of houses and aeroplanes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AFA37F-6674-4A01-A04F-038EA58E751E}"/>
              </a:ext>
            </a:extLst>
          </p:cNvPr>
          <p:cNvSpPr/>
          <p:nvPr/>
        </p:nvSpPr>
        <p:spPr>
          <a:xfrm>
            <a:off x="132441" y="177281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b="1" dirty="0"/>
              <a:t>Properties</a:t>
            </a:r>
          </a:p>
          <a:p>
            <a:pPr algn="ctr"/>
            <a:endParaRPr lang="en-AU" b="1" dirty="0"/>
          </a:p>
          <a:p>
            <a:pPr algn="ctr"/>
            <a:endParaRPr lang="en-AU" b="1" dirty="0"/>
          </a:p>
          <a:p>
            <a:pPr algn="ctr"/>
            <a:endParaRPr lang="en-AU" b="1" dirty="0"/>
          </a:p>
          <a:p>
            <a:pPr algn="ctr"/>
            <a:r>
              <a:rPr lang="en-AU" b="1" dirty="0"/>
              <a:t>Usually appears from closed glass windows – leaving no trace.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Brightness of a 100W incandescent light bulb.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About the size of an orange.</a:t>
            </a:r>
          </a:p>
          <a:p>
            <a:pPr algn="ctr"/>
            <a:endParaRPr lang="en-AU" b="1" dirty="0"/>
          </a:p>
          <a:p>
            <a:pPr algn="ctr"/>
            <a:endParaRPr lang="en-AU" b="1" dirty="0"/>
          </a:p>
          <a:p>
            <a:pPr algn="ctr"/>
            <a:r>
              <a:rPr lang="en-AU" b="1" dirty="0"/>
              <a:t>Lasts about 10 seconds.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8F9A8-1C8F-423D-8288-6D41FBA74681}"/>
              </a:ext>
            </a:extLst>
          </p:cNvPr>
          <p:cNvSpPr txBox="1"/>
          <p:nvPr/>
        </p:nvSpPr>
        <p:spPr>
          <a:xfrm>
            <a:off x="5004048" y="1844824"/>
            <a:ext cx="382668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Singlet delta oxygen </a:t>
            </a:r>
            <a:r>
              <a:rPr lang="en-AU" b="1" dirty="0" err="1"/>
              <a:t>metastables</a:t>
            </a:r>
            <a:endParaRPr lang="en-AU" b="1" dirty="0"/>
          </a:p>
          <a:p>
            <a:pPr algn="ctr"/>
            <a:r>
              <a:rPr lang="en-AU" b="1" dirty="0"/>
              <a:t>a</a:t>
            </a:r>
            <a:r>
              <a:rPr lang="en-AU" b="1" baseline="30000" dirty="0"/>
              <a:t>1</a:t>
            </a:r>
            <a:r>
              <a:rPr lang="en-AU" b="1" dirty="0"/>
              <a:t>Δ</a:t>
            </a:r>
            <a:r>
              <a:rPr lang="en-AU" b="1" baseline="-25000" dirty="0"/>
              <a:t>g</a:t>
            </a:r>
            <a:endParaRPr lang="en-AU" b="1" dirty="0"/>
          </a:p>
          <a:p>
            <a:pPr algn="ctr"/>
            <a:endParaRPr lang="en-AU" b="1" dirty="0"/>
          </a:p>
          <a:p>
            <a:pPr algn="ctr"/>
            <a:endParaRPr lang="en-AU" b="1" dirty="0"/>
          </a:p>
          <a:p>
            <a:pPr algn="ctr"/>
            <a:endParaRPr lang="en-AU" b="1" dirty="0"/>
          </a:p>
          <a:p>
            <a:pPr algn="ctr"/>
            <a:r>
              <a:rPr lang="en-AU" b="1" dirty="0"/>
              <a:t>Radiative lifetime ~ 1 hour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Detach electrons from O</a:t>
            </a:r>
            <a:r>
              <a:rPr lang="en-AU" b="1" baseline="-25000" dirty="0"/>
              <a:t>2</a:t>
            </a:r>
            <a:r>
              <a:rPr lang="en-AU" b="1" baseline="30000" dirty="0"/>
              <a:t>-</a:t>
            </a:r>
            <a:endParaRPr lang="en-AU" b="1" dirty="0"/>
          </a:p>
          <a:p>
            <a:pPr algn="ctr"/>
            <a:endParaRPr lang="en-AU" b="1" baseline="30000" dirty="0"/>
          </a:p>
          <a:p>
            <a:pPr algn="ctr"/>
            <a:r>
              <a:rPr lang="en-AU" b="1" dirty="0"/>
              <a:t>Energy ~ 1 eV</a:t>
            </a:r>
          </a:p>
          <a:p>
            <a:pPr algn="ctr"/>
            <a:endParaRPr lang="en-AU" b="1" baseline="30000" dirty="0"/>
          </a:p>
          <a:p>
            <a:pPr algn="ctr"/>
            <a:r>
              <a:rPr lang="en-AU" b="1" dirty="0"/>
              <a:t>Excitation Cross Section known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Quenching Lifetime ~ 1 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68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E1A84-8E4A-0D4E-A61C-1ECBDDF85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225F88-FF0E-2946-9D14-9BA126A68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19</a:t>
            </a:fld>
            <a:r>
              <a:rPr lang="en-AU" altLang="en-US"/>
              <a:t>  |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7AAA6-BCE7-734B-A4B7-515127572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250950"/>
            <a:ext cx="4762500" cy="435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BC260-B1A3-B746-B86F-3545711FBDEC}"/>
              </a:ext>
            </a:extLst>
          </p:cNvPr>
          <p:cNvSpPr txBox="1"/>
          <p:nvPr/>
        </p:nvSpPr>
        <p:spPr>
          <a:xfrm>
            <a:off x="2857173" y="433149"/>
            <a:ext cx="385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Don Smith and Wilfried Heil</a:t>
            </a:r>
          </a:p>
        </p:txBody>
      </p:sp>
    </p:spTree>
    <p:extLst>
      <p:ext uri="{BB962C8B-B14F-4D97-AF65-F5344CB8AC3E}">
        <p14:creationId xmlns:p14="http://schemas.microsoft.com/office/powerpoint/2010/main" val="294990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4C7B83-8824-4A73-A266-63ABA05D7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1D57C9-D874-4D73-976E-8434E7C2A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D49AE-6EBF-4529-8773-8A159B69F9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04864"/>
            <a:ext cx="4230206" cy="2903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AFE2B1-05B0-4630-8BA9-1596C0A381EC}"/>
              </a:ext>
            </a:extLst>
          </p:cNvPr>
          <p:cNvSpPr txBox="1"/>
          <p:nvPr/>
        </p:nvSpPr>
        <p:spPr>
          <a:xfrm>
            <a:off x="3779912" y="1124744"/>
            <a:ext cx="239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Switching Arcs</a:t>
            </a:r>
          </a:p>
        </p:txBody>
      </p:sp>
    </p:spTree>
    <p:extLst>
      <p:ext uri="{BB962C8B-B14F-4D97-AF65-F5344CB8AC3E}">
        <p14:creationId xmlns:p14="http://schemas.microsoft.com/office/powerpoint/2010/main" val="3844063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C37590-2D91-5747-A4C7-B359FC6AFA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6C8BA-2977-C34C-9A8D-4A5AD278F4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20</a:t>
            </a:fld>
            <a:r>
              <a:rPr lang="en-AU" altLang="en-US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496D2-CF27-114C-89AF-6196C2B5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340768"/>
            <a:ext cx="6253163" cy="46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3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21DE40-6307-544A-B7D8-36B360F189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EC8460-F009-6F4C-B818-A72CD8216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21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AB964-738D-3A48-AEF4-3C2B2ABC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09950"/>
            <a:ext cx="25400" cy="3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B254E-F0BB-0046-A673-F93AB6F52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42138"/>
            <a:ext cx="6696744" cy="5022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CCF56F-7F81-FA4B-AD20-45C954893EEB}"/>
              </a:ext>
            </a:extLst>
          </p:cNvPr>
          <p:cNvSpPr txBox="1"/>
          <p:nvPr/>
        </p:nvSpPr>
        <p:spPr>
          <a:xfrm>
            <a:off x="1187624" y="4941168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32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22</a:t>
            </a:fld>
            <a:r>
              <a:rPr lang="en-AU" altLang="en-US"/>
              <a:t>  |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692696"/>
            <a:ext cx="7970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Ionization and Attachment Coefficients in Air at 1 bar.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"/>
          <a:stretch>
            <a:fillRect/>
          </a:stretch>
        </p:blipFill>
        <p:spPr bwMode="auto">
          <a:xfrm>
            <a:off x="899592" y="1052736"/>
            <a:ext cx="7389068" cy="521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17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03AADB-BF95-4C1E-A6A7-5AC4F8BDE1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057FC-074E-49F2-A20D-C23E9C34CD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23</a:t>
            </a:fld>
            <a:r>
              <a:rPr lang="en-AU" altLang="en-US"/>
              <a:t>  |</a:t>
            </a:r>
          </a:p>
        </p:txBody>
      </p:sp>
      <p:pic>
        <p:nvPicPr>
          <p:cNvPr id="4" name="Picture 3" descr="Sydney Storm Early September 2004 - 2">
            <a:extLst>
              <a:ext uri="{FF2B5EF4-FFF2-40B4-BE49-F238E27FC236}">
                <a16:creationId xmlns:a16="http://schemas.microsoft.com/office/drawing/2014/main" id="{5BBC85CE-D262-47C5-8198-E34CECB02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8320" t="6874" r="37801" b="8917"/>
          <a:stretch/>
        </p:blipFill>
        <p:spPr bwMode="auto">
          <a:xfrm>
            <a:off x="402771" y="1371600"/>
            <a:ext cx="4312298" cy="4495800"/>
          </a:xfrm>
          <a:prstGeom prst="rect">
            <a:avLst/>
          </a:prstGeom>
          <a:noFill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507B8C0-4D46-4B9C-A240-B9D6A35C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56000" r="54945" b="11143"/>
          <a:stretch>
            <a:fillRect/>
          </a:stretch>
        </p:blipFill>
        <p:spPr bwMode="auto">
          <a:xfrm>
            <a:off x="5004048" y="1371600"/>
            <a:ext cx="312420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809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A7457-9A20-4DEE-8624-BABC884680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3005A-A04C-42C0-881F-35EB7B87D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24</a:t>
            </a:fld>
            <a:r>
              <a:rPr lang="en-AU" altLang="en-US"/>
              <a:t>  |</a:t>
            </a:r>
          </a:p>
        </p:txBody>
      </p:sp>
      <p:pic>
        <p:nvPicPr>
          <p:cNvPr id="1026" name="Picture 5" descr="InitialNegIon">
            <a:extLst>
              <a:ext uri="{FF2B5EF4-FFF2-40B4-BE49-F238E27FC236}">
                <a16:creationId xmlns:a16="http://schemas.microsoft.com/office/drawing/2014/main" id="{CA2F9C36-F1BC-41D3-92A2-2AA155F47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9" r="30315" b="2931"/>
          <a:stretch>
            <a:fillRect/>
          </a:stretch>
        </p:blipFill>
        <p:spPr bwMode="auto">
          <a:xfrm>
            <a:off x="1115616" y="1558925"/>
            <a:ext cx="1749425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6" descr="InitField">
            <a:extLst>
              <a:ext uri="{FF2B5EF4-FFF2-40B4-BE49-F238E27FC236}">
                <a16:creationId xmlns:a16="http://schemas.microsoft.com/office/drawing/2014/main" id="{5233F5C4-EFE3-4E81-8F05-5D16B96F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9857"/>
          <a:stretch>
            <a:fillRect/>
          </a:stretch>
        </p:blipFill>
        <p:spPr bwMode="auto">
          <a:xfrm>
            <a:off x="4058939" y="1481747"/>
            <a:ext cx="3537397" cy="412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380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04D442-1FA7-49D5-AAD2-315589686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F272F-BAC6-4DE8-B211-B53D5F4D0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25</a:t>
            </a:fld>
            <a:r>
              <a:rPr lang="en-AU" altLang="en-US"/>
              <a:t>  |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101C8C-BB88-4641-8C04-36A5116D63EB}"/>
              </a:ext>
            </a:extLst>
          </p:cNvPr>
          <p:cNvSpPr/>
          <p:nvPr/>
        </p:nvSpPr>
        <p:spPr>
          <a:xfrm>
            <a:off x="2339752" y="1772816"/>
            <a:ext cx="144016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F478B-0038-4CC2-AF3D-C0E69CCCC397}"/>
              </a:ext>
            </a:extLst>
          </p:cNvPr>
          <p:cNvSpPr/>
          <p:nvPr/>
        </p:nvSpPr>
        <p:spPr>
          <a:xfrm>
            <a:off x="6707947" y="1844824"/>
            <a:ext cx="144016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BE99B-DD34-4329-9F2D-ED765E4926CD}"/>
              </a:ext>
            </a:extLst>
          </p:cNvPr>
          <p:cNvSpPr txBox="1"/>
          <p:nvPr/>
        </p:nvSpPr>
        <p:spPr>
          <a:xfrm>
            <a:off x="1710495" y="629650"/>
            <a:ext cx="6262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Charges collected on Insulating Windows</a:t>
            </a:r>
          </a:p>
          <a:p>
            <a:pPr algn="ctr"/>
            <a:r>
              <a:rPr lang="en-AU" sz="2400" b="1" dirty="0"/>
              <a:t> amplify background fields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D00A1A-E03B-47D8-86A3-D4D7DD1AC726}"/>
              </a:ext>
            </a:extLst>
          </p:cNvPr>
          <p:cNvSpPr txBox="1"/>
          <p:nvPr/>
        </p:nvSpPr>
        <p:spPr>
          <a:xfrm>
            <a:off x="803733" y="459512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20E36C-4EF1-490D-BE9E-83ECF286B36C}"/>
              </a:ext>
            </a:extLst>
          </p:cNvPr>
          <p:cNvSpPr txBox="1"/>
          <p:nvPr/>
        </p:nvSpPr>
        <p:spPr>
          <a:xfrm>
            <a:off x="3096842" y="459909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FBBF2-A79C-4E8F-B438-45FDB4D83BEC}"/>
              </a:ext>
            </a:extLst>
          </p:cNvPr>
          <p:cNvSpPr txBox="1"/>
          <p:nvPr/>
        </p:nvSpPr>
        <p:spPr>
          <a:xfrm>
            <a:off x="7270743" y="464099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2E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C6AB64-E43C-403F-9DDB-838471BE13F1}"/>
              </a:ext>
            </a:extLst>
          </p:cNvPr>
          <p:cNvSpPr txBox="1"/>
          <p:nvPr/>
        </p:nvSpPr>
        <p:spPr>
          <a:xfrm>
            <a:off x="5220179" y="464099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Field  zero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9CA985-E1DC-47C3-A79A-A292A7B2D9E9}"/>
              </a:ext>
            </a:extLst>
          </p:cNvPr>
          <p:cNvSpPr txBox="1"/>
          <p:nvPr/>
        </p:nvSpPr>
        <p:spPr>
          <a:xfrm>
            <a:off x="6358908" y="2354083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2258ED-EAF0-46C6-84CA-0E3EDDAFBB66}"/>
              </a:ext>
            </a:extLst>
          </p:cNvPr>
          <p:cNvSpPr/>
          <p:nvPr/>
        </p:nvSpPr>
        <p:spPr>
          <a:xfrm>
            <a:off x="6333693" y="3111605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/>
              <a:t>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99D2BA-F750-42B4-9702-06955CA301B9}"/>
              </a:ext>
            </a:extLst>
          </p:cNvPr>
          <p:cNvSpPr/>
          <p:nvPr/>
        </p:nvSpPr>
        <p:spPr>
          <a:xfrm>
            <a:off x="6368089" y="4068136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/>
              <a:t>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9603BB-D767-4466-9B91-34A28CDB18AF}"/>
              </a:ext>
            </a:extLst>
          </p:cNvPr>
          <p:cNvCxnSpPr>
            <a:cxnSpLocks/>
          </p:cNvCxnSpPr>
          <p:nvPr/>
        </p:nvCxnSpPr>
        <p:spPr>
          <a:xfrm>
            <a:off x="803733" y="2177369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AFFFD1-43A5-40FE-AAF4-CCB04189641D}"/>
              </a:ext>
            </a:extLst>
          </p:cNvPr>
          <p:cNvCxnSpPr>
            <a:cxnSpLocks/>
          </p:cNvCxnSpPr>
          <p:nvPr/>
        </p:nvCxnSpPr>
        <p:spPr>
          <a:xfrm>
            <a:off x="5153862" y="295386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467C647-9E75-4937-BFF6-135437AB7DB9}"/>
              </a:ext>
            </a:extLst>
          </p:cNvPr>
          <p:cNvCxnSpPr>
            <a:cxnSpLocks/>
          </p:cNvCxnSpPr>
          <p:nvPr/>
        </p:nvCxnSpPr>
        <p:spPr>
          <a:xfrm>
            <a:off x="769212" y="3737355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B11C5B-9851-46F4-AF91-90D4D92645D7}"/>
              </a:ext>
            </a:extLst>
          </p:cNvPr>
          <p:cNvCxnSpPr>
            <a:cxnSpLocks/>
          </p:cNvCxnSpPr>
          <p:nvPr/>
        </p:nvCxnSpPr>
        <p:spPr>
          <a:xfrm>
            <a:off x="2483768" y="2181280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94CB28-CF9B-46CE-80BA-6A50B74DD20F}"/>
              </a:ext>
            </a:extLst>
          </p:cNvPr>
          <p:cNvCxnSpPr>
            <a:cxnSpLocks/>
          </p:cNvCxnSpPr>
          <p:nvPr/>
        </p:nvCxnSpPr>
        <p:spPr>
          <a:xfrm>
            <a:off x="769212" y="295386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7783140-70E4-4DF4-B5B6-2951E76E5165}"/>
              </a:ext>
            </a:extLst>
          </p:cNvPr>
          <p:cNvCxnSpPr>
            <a:cxnSpLocks/>
          </p:cNvCxnSpPr>
          <p:nvPr/>
        </p:nvCxnSpPr>
        <p:spPr>
          <a:xfrm>
            <a:off x="2492152" y="2938233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D28FDB8-7F14-4AE0-97D3-897B92ADE735}"/>
              </a:ext>
            </a:extLst>
          </p:cNvPr>
          <p:cNvCxnSpPr>
            <a:cxnSpLocks/>
          </p:cNvCxnSpPr>
          <p:nvPr/>
        </p:nvCxnSpPr>
        <p:spPr>
          <a:xfrm>
            <a:off x="5152117" y="2255952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77ABA6C-BCB4-4689-B98E-4887B16F065E}"/>
              </a:ext>
            </a:extLst>
          </p:cNvPr>
          <p:cNvCxnSpPr>
            <a:cxnSpLocks/>
          </p:cNvCxnSpPr>
          <p:nvPr/>
        </p:nvCxnSpPr>
        <p:spPr>
          <a:xfrm>
            <a:off x="5171925" y="385636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8E49F2E-F18A-4018-B7B1-DB50B517B488}"/>
              </a:ext>
            </a:extLst>
          </p:cNvPr>
          <p:cNvCxnSpPr>
            <a:cxnSpLocks/>
          </p:cNvCxnSpPr>
          <p:nvPr/>
        </p:nvCxnSpPr>
        <p:spPr>
          <a:xfrm>
            <a:off x="2492152" y="3737355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A825C7B-66EF-47FF-AD5D-F6C3B97B13AE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5246257" y="4293097"/>
            <a:ext cx="1121832" cy="587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B1628F-06BB-46C9-89DA-69E752F64B23}"/>
              </a:ext>
            </a:extLst>
          </p:cNvPr>
          <p:cNvCxnSpPr>
            <a:cxnSpLocks/>
          </p:cNvCxnSpPr>
          <p:nvPr/>
        </p:nvCxnSpPr>
        <p:spPr>
          <a:xfrm>
            <a:off x="6874031" y="2255952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78D14A-9C2A-428E-AF7E-F8BB0E5F92D1}"/>
              </a:ext>
            </a:extLst>
          </p:cNvPr>
          <p:cNvCxnSpPr>
            <a:cxnSpLocks/>
          </p:cNvCxnSpPr>
          <p:nvPr/>
        </p:nvCxnSpPr>
        <p:spPr>
          <a:xfrm>
            <a:off x="6851963" y="2603837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394CC0-8BFF-418A-A70D-B9F733625CBA}"/>
              </a:ext>
            </a:extLst>
          </p:cNvPr>
          <p:cNvCxnSpPr>
            <a:cxnSpLocks/>
          </p:cNvCxnSpPr>
          <p:nvPr/>
        </p:nvCxnSpPr>
        <p:spPr>
          <a:xfrm>
            <a:off x="6874031" y="2933901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B239A7-7692-4A1A-BDE1-F34880114A34}"/>
              </a:ext>
            </a:extLst>
          </p:cNvPr>
          <p:cNvCxnSpPr>
            <a:cxnSpLocks/>
          </p:cNvCxnSpPr>
          <p:nvPr/>
        </p:nvCxnSpPr>
        <p:spPr>
          <a:xfrm>
            <a:off x="6874031" y="3388756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0EE554-0D42-4825-93B3-9BA201BE1A42}"/>
              </a:ext>
            </a:extLst>
          </p:cNvPr>
          <p:cNvCxnSpPr>
            <a:cxnSpLocks/>
          </p:cNvCxnSpPr>
          <p:nvPr/>
        </p:nvCxnSpPr>
        <p:spPr>
          <a:xfrm>
            <a:off x="6874031" y="3833700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74A5C4-15DC-407F-9AFF-4C10444DD4F9}"/>
              </a:ext>
            </a:extLst>
          </p:cNvPr>
          <p:cNvCxnSpPr>
            <a:cxnSpLocks/>
          </p:cNvCxnSpPr>
          <p:nvPr/>
        </p:nvCxnSpPr>
        <p:spPr>
          <a:xfrm>
            <a:off x="6851963" y="4293096"/>
            <a:ext cx="15360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94A6E31-0B1A-4488-99D1-F359EB8F323A}"/>
              </a:ext>
            </a:extLst>
          </p:cNvPr>
          <p:cNvCxnSpPr>
            <a:cxnSpLocks/>
          </p:cNvCxnSpPr>
          <p:nvPr/>
        </p:nvCxnSpPr>
        <p:spPr>
          <a:xfrm flipH="1" flipV="1">
            <a:off x="5237076" y="3334180"/>
            <a:ext cx="1121832" cy="587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2BE2AE-647F-43E0-AEF3-AC4723A22AF0}"/>
              </a:ext>
            </a:extLst>
          </p:cNvPr>
          <p:cNvCxnSpPr>
            <a:cxnSpLocks/>
          </p:cNvCxnSpPr>
          <p:nvPr/>
        </p:nvCxnSpPr>
        <p:spPr>
          <a:xfrm flipH="1" flipV="1">
            <a:off x="5194075" y="2582114"/>
            <a:ext cx="1121832" cy="587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21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A8C07-02DB-4B9A-97E4-34295E0284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D0750-118D-497D-AA85-19DA66197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26</a:t>
            </a:fld>
            <a:r>
              <a:rPr lang="en-AU" altLang="en-US"/>
              <a:t>  |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C876C-2F2B-45CE-8305-00428D16F2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r="4966" b="23784"/>
          <a:stretch/>
        </p:blipFill>
        <p:spPr>
          <a:xfrm>
            <a:off x="179512" y="1196752"/>
            <a:ext cx="4842402" cy="4922322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ABD5B98-1074-41E9-A97A-B5CA3DDAF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7881" r="16826" b="13793"/>
          <a:stretch/>
        </p:blipFill>
        <p:spPr>
          <a:xfrm rot="16200000">
            <a:off x="4238244" y="655114"/>
            <a:ext cx="3904715" cy="5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00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C637C9-74DD-42C1-962B-04BC68B203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5612E-CD80-4B57-BD32-B9E56B25D8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27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430C1-4D9A-488B-AD14-6219D26CB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4" t="15758" r="21525" b="9264"/>
          <a:stretch/>
        </p:blipFill>
        <p:spPr>
          <a:xfrm rot="16200000">
            <a:off x="2643300" y="389149"/>
            <a:ext cx="4519124" cy="65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07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A079C5-3168-44EB-98D4-B099181071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03540B-BFC4-4709-AA53-DCA5C7379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28</a:t>
            </a:fld>
            <a:r>
              <a:rPr lang="en-AU" altLang="en-US"/>
              <a:t>  |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5B93FC-F15B-493D-B4AF-ADA83E62399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5894" r="48241" b="71494"/>
          <a:stretch/>
        </p:blipFill>
        <p:spPr>
          <a:xfrm>
            <a:off x="1115616" y="1392585"/>
            <a:ext cx="6912768" cy="401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C965F-47EC-4F57-B4D9-80257CE26D40}"/>
              </a:ext>
            </a:extLst>
          </p:cNvPr>
          <p:cNvSpPr txBox="1"/>
          <p:nvPr/>
        </p:nvSpPr>
        <p:spPr>
          <a:xfrm>
            <a:off x="2195736" y="591256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Equilibrium Particle Densities</a:t>
            </a:r>
          </a:p>
        </p:txBody>
      </p:sp>
    </p:spTree>
    <p:extLst>
      <p:ext uri="{BB962C8B-B14F-4D97-AF65-F5344CB8AC3E}">
        <p14:creationId xmlns:p14="http://schemas.microsoft.com/office/powerpoint/2010/main" val="3625569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29</a:t>
            </a:fld>
            <a:r>
              <a:rPr lang="en-AU" altLang="en-US"/>
              <a:t>  |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704" y="304999"/>
            <a:ext cx="603242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000" b="1" dirty="0"/>
              <a:t>Particle Densities;  30 </a:t>
            </a:r>
            <a:r>
              <a:rPr lang="en-AU" sz="2000" b="1" dirty="0">
                <a:sym typeface="Symbol" panose="05050102010706020507" pitchFamily="18" charset="2"/>
              </a:rPr>
              <a:t>s;</a:t>
            </a:r>
          </a:p>
          <a:p>
            <a:endParaRPr lang="en-AU" b="1" dirty="0">
              <a:sym typeface="Symbol" panose="05050102010706020507" pitchFamily="18" charset="2"/>
            </a:endParaRPr>
          </a:p>
          <a:p>
            <a:r>
              <a:rPr lang="en-AU" b="1" dirty="0">
                <a:sym typeface="Symbol" panose="05050102010706020507" pitchFamily="18" charset="2"/>
              </a:rPr>
              <a:t>Negative Ions, Positive Ions and Net Negative Charge</a:t>
            </a:r>
            <a:endParaRPr lang="en-AU" b="1" dirty="0"/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r="39582"/>
          <a:stretch/>
        </p:blipFill>
        <p:spPr bwMode="auto">
          <a:xfrm>
            <a:off x="50485" y="2132856"/>
            <a:ext cx="2664296" cy="2929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r="41346"/>
          <a:stretch/>
        </p:blipFill>
        <p:spPr bwMode="auto">
          <a:xfrm>
            <a:off x="6087870" y="2132856"/>
            <a:ext cx="2808312" cy="3104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39729"/>
          <a:stretch/>
        </p:blipFill>
        <p:spPr bwMode="auto">
          <a:xfrm>
            <a:off x="2843808" y="2133709"/>
            <a:ext cx="3244062" cy="2972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741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564A21-2A7C-4C99-AAFB-4093E2A76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57BE9F-91E7-40BF-B3C6-BE46B6D112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F4E5D-44D3-4D66-B963-DFBB3649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5" t="19551" r="29220" b="40550"/>
          <a:stretch/>
        </p:blipFill>
        <p:spPr>
          <a:xfrm>
            <a:off x="5018951" y="1121220"/>
            <a:ext cx="3484423" cy="32294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97917-FE7B-456C-8957-AF27D344ADB6}"/>
              </a:ext>
            </a:extLst>
          </p:cNvPr>
          <p:cNvCxnSpPr/>
          <p:nvPr/>
        </p:nvCxnSpPr>
        <p:spPr>
          <a:xfrm>
            <a:off x="5580112" y="3802851"/>
            <a:ext cx="0" cy="2016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2116F7-81BC-4759-B7BB-4CEBBCAD15BE}"/>
              </a:ext>
            </a:extLst>
          </p:cNvPr>
          <p:cNvCxnSpPr/>
          <p:nvPr/>
        </p:nvCxnSpPr>
        <p:spPr>
          <a:xfrm flipH="1">
            <a:off x="3563888" y="3779943"/>
            <a:ext cx="2016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024943-2AD2-4E61-ABDD-19B85B9C4FFA}"/>
              </a:ext>
            </a:extLst>
          </p:cNvPr>
          <p:cNvCxnSpPr>
            <a:cxnSpLocks/>
          </p:cNvCxnSpPr>
          <p:nvPr/>
        </p:nvCxnSpPr>
        <p:spPr>
          <a:xfrm flipH="1">
            <a:off x="5148064" y="3802851"/>
            <a:ext cx="432048" cy="1210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D2D70D-B66D-452D-A792-0043A4EE3014}"/>
              </a:ext>
            </a:extLst>
          </p:cNvPr>
          <p:cNvSpPr txBox="1"/>
          <p:nvPr/>
        </p:nvSpPr>
        <p:spPr>
          <a:xfrm>
            <a:off x="693539" y="4754008"/>
            <a:ext cx="4634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Before Current Zero</a:t>
            </a:r>
          </a:p>
          <a:p>
            <a:endParaRPr lang="en-AU" b="1" dirty="0"/>
          </a:p>
          <a:p>
            <a:r>
              <a:rPr lang="en-AU" b="1" dirty="0"/>
              <a:t>Specify </a:t>
            </a:r>
            <a:r>
              <a:rPr lang="en-AU" b="1" dirty="0" err="1"/>
              <a:t>dI</a:t>
            </a:r>
            <a:r>
              <a:rPr lang="en-AU" b="1" dirty="0"/>
              <a:t>/dT, rate of decrease of current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644469-05AF-4F62-AE98-88C102C48705}"/>
              </a:ext>
            </a:extLst>
          </p:cNvPr>
          <p:cNvCxnSpPr>
            <a:cxnSpLocks/>
          </p:cNvCxnSpPr>
          <p:nvPr/>
        </p:nvCxnSpPr>
        <p:spPr>
          <a:xfrm>
            <a:off x="4932040" y="2268531"/>
            <a:ext cx="1213775" cy="78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D9DBDF8-0477-4946-AD83-147F6CE5BF99}"/>
              </a:ext>
            </a:extLst>
          </p:cNvPr>
          <p:cNvSpPr/>
          <p:nvPr/>
        </p:nvSpPr>
        <p:spPr>
          <a:xfrm>
            <a:off x="766824" y="122680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/>
              <a:t>After Current Zero</a:t>
            </a:r>
          </a:p>
          <a:p>
            <a:endParaRPr lang="en-AU" b="1" dirty="0"/>
          </a:p>
          <a:p>
            <a:r>
              <a:rPr lang="en-AU" b="1" dirty="0"/>
              <a:t>Determine RRRV,</a:t>
            </a:r>
          </a:p>
          <a:p>
            <a:r>
              <a:rPr lang="en-AU" b="1" dirty="0"/>
              <a:t>Maximum Rate of Rise of Recovery</a:t>
            </a:r>
          </a:p>
          <a:p>
            <a:r>
              <a:rPr lang="en-AU" b="1" dirty="0"/>
              <a:t>     for interruption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AB7683-FA60-499F-9ABB-F3C0D4FDF151}"/>
              </a:ext>
            </a:extLst>
          </p:cNvPr>
          <p:cNvCxnSpPr>
            <a:cxnSpLocks/>
          </p:cNvCxnSpPr>
          <p:nvPr/>
        </p:nvCxnSpPr>
        <p:spPr>
          <a:xfrm flipV="1">
            <a:off x="3052824" y="4581128"/>
            <a:ext cx="2275382" cy="27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0E41B0-12E1-4879-8D7F-89E6A071CC4B}"/>
              </a:ext>
            </a:extLst>
          </p:cNvPr>
          <p:cNvSpPr txBox="1"/>
          <p:nvPr/>
        </p:nvSpPr>
        <p:spPr>
          <a:xfrm>
            <a:off x="2941934" y="422705"/>
            <a:ext cx="519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rgbClr val="FF0000"/>
                </a:solidFill>
              </a:rPr>
              <a:t>RRRV </a:t>
            </a:r>
            <a:r>
              <a:rPr lang="en-AU" sz="2000" b="1" dirty="0">
                <a:solidFill>
                  <a:srgbClr val="FF0000"/>
                </a:solidFill>
              </a:rPr>
              <a:t>(rate of rise of recovery voltage)</a:t>
            </a:r>
          </a:p>
        </p:txBody>
      </p:sp>
    </p:spTree>
    <p:extLst>
      <p:ext uri="{BB962C8B-B14F-4D97-AF65-F5344CB8AC3E}">
        <p14:creationId xmlns:p14="http://schemas.microsoft.com/office/powerpoint/2010/main" val="3530451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30</a:t>
            </a:fld>
            <a:r>
              <a:rPr lang="en-AU" altLang="en-US"/>
              <a:t>  |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r="42081"/>
          <a:stretch/>
        </p:blipFill>
        <p:spPr bwMode="auto">
          <a:xfrm>
            <a:off x="6275686" y="2256972"/>
            <a:ext cx="2868314" cy="2800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r="46934"/>
          <a:stretch/>
        </p:blipFill>
        <p:spPr bwMode="auto">
          <a:xfrm>
            <a:off x="3539382" y="2132856"/>
            <a:ext cx="2736304" cy="2952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 r="10476"/>
          <a:stretch/>
        </p:blipFill>
        <p:spPr bwMode="auto">
          <a:xfrm>
            <a:off x="179512" y="2514030"/>
            <a:ext cx="3263854" cy="2232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7664" y="713354"/>
            <a:ext cx="666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Electric Field;  Electron Density; Metastable Density;  30 </a:t>
            </a:r>
            <a:r>
              <a:rPr lang="en-AU" b="1" dirty="0">
                <a:sym typeface="Symbol" panose="05050102010706020507" pitchFamily="18" charset="2"/>
              </a:rPr>
              <a:t>s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1636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BF547B-771F-41A1-AF9F-66E256B2AB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284E0-8C75-4358-ADBB-F34C3AABF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31</a:t>
            </a:fld>
            <a:r>
              <a:rPr lang="en-AU" altLang="en-US"/>
              <a:t>  |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D49DD-38E6-41FB-A95F-A6AA52DE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13335"/>
          <a:stretch>
            <a:fillRect/>
          </a:stretch>
        </p:blipFill>
        <p:spPr bwMode="auto">
          <a:xfrm>
            <a:off x="1724422" y="1772816"/>
            <a:ext cx="6232950" cy="417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174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E50CF-F5E4-4A5C-8318-9A9F6B0752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16526-4110-4635-8B7D-89D2B2960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32</a:t>
            </a:fld>
            <a:r>
              <a:rPr lang="en-AU" altLang="en-US"/>
              <a:t>  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51EE2-F5E3-4A30-A65A-075CD608ACF7}"/>
              </a:ext>
            </a:extLst>
          </p:cNvPr>
          <p:cNvSpPr txBox="1"/>
          <p:nvPr/>
        </p:nvSpPr>
        <p:spPr>
          <a:xfrm>
            <a:off x="677863" y="476672"/>
            <a:ext cx="810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Successive discharge pulses accumulate </a:t>
            </a:r>
            <a:r>
              <a:rPr lang="en-AU" sz="2400" b="1" dirty="0" err="1"/>
              <a:t>metastables</a:t>
            </a:r>
            <a:endParaRPr lang="en-AU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47D207-188D-4B92-865B-D43A17909D65}"/>
              </a:ext>
            </a:extLst>
          </p:cNvPr>
          <p:cNvSpPr/>
          <p:nvPr/>
        </p:nvSpPr>
        <p:spPr>
          <a:xfrm>
            <a:off x="677863" y="1844824"/>
            <a:ext cx="144016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395D4-70CE-4E1C-9121-9C2B47C030EE}"/>
              </a:ext>
            </a:extLst>
          </p:cNvPr>
          <p:cNvSpPr/>
          <p:nvPr/>
        </p:nvSpPr>
        <p:spPr>
          <a:xfrm>
            <a:off x="2778567" y="1844824"/>
            <a:ext cx="144016" cy="250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 </a:t>
            </a:r>
          </a:p>
          <a:p>
            <a:pPr algn="ctr"/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EF80A-177B-4EB5-8DB1-C8CABD358B4E}"/>
              </a:ext>
            </a:extLst>
          </p:cNvPr>
          <p:cNvSpPr/>
          <p:nvPr/>
        </p:nvSpPr>
        <p:spPr>
          <a:xfrm>
            <a:off x="5040052" y="1758570"/>
            <a:ext cx="144016" cy="253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3FBE2-5215-40FB-A72F-23BBF3BB2B91}"/>
              </a:ext>
            </a:extLst>
          </p:cNvPr>
          <p:cNvSpPr/>
          <p:nvPr/>
        </p:nvSpPr>
        <p:spPr>
          <a:xfrm>
            <a:off x="7686262" y="1798620"/>
            <a:ext cx="144016" cy="253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C6125-E379-4AD4-8B93-87DE8F2CE9F7}"/>
              </a:ext>
            </a:extLst>
          </p:cNvPr>
          <p:cNvSpPr txBox="1"/>
          <p:nvPr/>
        </p:nvSpPr>
        <p:spPr>
          <a:xfrm>
            <a:off x="4831374" y="106102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6CE99-AD4E-4A4B-B817-61526C99EA03}"/>
              </a:ext>
            </a:extLst>
          </p:cNvPr>
          <p:cNvSpPr txBox="1"/>
          <p:nvPr/>
        </p:nvSpPr>
        <p:spPr>
          <a:xfrm>
            <a:off x="2409960" y="1117621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2FB45-51D7-4B38-9B49-0FCB0B6AB19A}"/>
              </a:ext>
            </a:extLst>
          </p:cNvPr>
          <p:cNvSpPr txBox="1"/>
          <p:nvPr/>
        </p:nvSpPr>
        <p:spPr>
          <a:xfrm>
            <a:off x="477261" y="111762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(1)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2D9489-EC57-438C-9E30-263998CE1894}"/>
              </a:ext>
            </a:extLst>
          </p:cNvPr>
          <p:cNvSpPr/>
          <p:nvPr/>
        </p:nvSpPr>
        <p:spPr>
          <a:xfrm>
            <a:off x="7544498" y="1038828"/>
            <a:ext cx="535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/>
              <a:t>(4</a:t>
            </a:r>
            <a:r>
              <a:rPr lang="en-AU" b="1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A63CE-D1E1-4846-8964-403F47AC3372}"/>
              </a:ext>
            </a:extLst>
          </p:cNvPr>
          <p:cNvSpPr txBox="1"/>
          <p:nvPr/>
        </p:nvSpPr>
        <p:spPr>
          <a:xfrm>
            <a:off x="296568" y="266505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DC711C-A7DC-4524-8FD4-BE184989B4A4}"/>
              </a:ext>
            </a:extLst>
          </p:cNvPr>
          <p:cNvSpPr/>
          <p:nvPr/>
        </p:nvSpPr>
        <p:spPr>
          <a:xfrm>
            <a:off x="282141" y="3081136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BA4DC1-60E7-4AEF-B553-1FF5D5612C70}"/>
              </a:ext>
            </a:extLst>
          </p:cNvPr>
          <p:cNvSpPr/>
          <p:nvPr/>
        </p:nvSpPr>
        <p:spPr>
          <a:xfrm>
            <a:off x="282141" y="2370381"/>
            <a:ext cx="753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72973D-D517-431B-8F51-39EB922A9D48}"/>
              </a:ext>
            </a:extLst>
          </p:cNvPr>
          <p:cNvSpPr/>
          <p:nvPr/>
        </p:nvSpPr>
        <p:spPr>
          <a:xfrm>
            <a:off x="292928" y="2865860"/>
            <a:ext cx="312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1905E-4B1C-42A2-99CF-E0B39ED81E19}"/>
              </a:ext>
            </a:extLst>
          </p:cNvPr>
          <p:cNvSpPr txBox="1"/>
          <p:nvPr/>
        </p:nvSpPr>
        <p:spPr>
          <a:xfrm>
            <a:off x="134362" y="4478917"/>
            <a:ext cx="135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Ionization</a:t>
            </a:r>
          </a:p>
          <a:p>
            <a:r>
              <a:rPr lang="en-AU" b="1" dirty="0"/>
              <a:t> if  E &gt; 25        </a:t>
            </a:r>
          </a:p>
          <a:p>
            <a:r>
              <a:rPr lang="en-AU" b="1" dirty="0"/>
              <a:t> kV/cm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30DB4-22BB-40B1-A54E-737B2E37CE38}"/>
              </a:ext>
            </a:extLst>
          </p:cNvPr>
          <p:cNvSpPr/>
          <p:nvPr/>
        </p:nvSpPr>
        <p:spPr>
          <a:xfrm>
            <a:off x="2103778" y="4502007"/>
            <a:ext cx="19440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Ionization</a:t>
            </a:r>
          </a:p>
          <a:p>
            <a:endParaRPr lang="en-AU" b="1" dirty="0"/>
          </a:p>
          <a:p>
            <a:r>
              <a:rPr lang="en-AU" b="1" dirty="0"/>
              <a:t>Current Pulse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726B6-D55B-4A13-ACB8-B7A6D4165C5D}"/>
              </a:ext>
            </a:extLst>
          </p:cNvPr>
          <p:cNvSpPr/>
          <p:nvPr/>
        </p:nvSpPr>
        <p:spPr>
          <a:xfrm>
            <a:off x="4680641" y="2852073"/>
            <a:ext cx="354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2F2434-595B-46FF-A2F8-118713EB1070}"/>
              </a:ext>
            </a:extLst>
          </p:cNvPr>
          <p:cNvSpPr/>
          <p:nvPr/>
        </p:nvSpPr>
        <p:spPr>
          <a:xfrm>
            <a:off x="4685523" y="262313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524519-F95C-4F67-BB09-69E7DD34B863}"/>
              </a:ext>
            </a:extLst>
          </p:cNvPr>
          <p:cNvSpPr/>
          <p:nvPr/>
        </p:nvSpPr>
        <p:spPr>
          <a:xfrm>
            <a:off x="7241807" y="2385705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17D18F-9743-43D4-87D5-A3E54F00FD22}"/>
              </a:ext>
            </a:extLst>
          </p:cNvPr>
          <p:cNvSpPr/>
          <p:nvPr/>
        </p:nvSpPr>
        <p:spPr>
          <a:xfrm>
            <a:off x="7236992" y="284653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6EC51C-F830-4C8B-8EE5-3A242A9772E0}"/>
              </a:ext>
            </a:extLst>
          </p:cNvPr>
          <p:cNvSpPr/>
          <p:nvPr/>
        </p:nvSpPr>
        <p:spPr>
          <a:xfrm>
            <a:off x="4684091" y="2385705"/>
            <a:ext cx="559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AEA510-DCC5-478C-B392-6222024C7900}"/>
              </a:ext>
            </a:extLst>
          </p:cNvPr>
          <p:cNvSpPr/>
          <p:nvPr/>
        </p:nvSpPr>
        <p:spPr>
          <a:xfrm>
            <a:off x="3227063" y="309111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34C6D3-6391-404C-A176-F1CBF4429D7C}"/>
              </a:ext>
            </a:extLst>
          </p:cNvPr>
          <p:cNvSpPr/>
          <p:nvPr/>
        </p:nvSpPr>
        <p:spPr>
          <a:xfrm>
            <a:off x="2437910" y="262463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D6802-2FCB-462F-9A21-98B9E6DFB7DB}"/>
              </a:ext>
            </a:extLst>
          </p:cNvPr>
          <p:cNvSpPr/>
          <p:nvPr/>
        </p:nvSpPr>
        <p:spPr>
          <a:xfrm>
            <a:off x="2454263" y="2811886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9B29CB-503D-4548-8999-6B8E6291BACD}"/>
              </a:ext>
            </a:extLst>
          </p:cNvPr>
          <p:cNvSpPr/>
          <p:nvPr/>
        </p:nvSpPr>
        <p:spPr>
          <a:xfrm>
            <a:off x="2412817" y="307856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3307FA-A972-4D97-9271-907ACC6A6044}"/>
              </a:ext>
            </a:extLst>
          </p:cNvPr>
          <p:cNvSpPr/>
          <p:nvPr/>
        </p:nvSpPr>
        <p:spPr>
          <a:xfrm>
            <a:off x="3258788" y="234633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D8C067-8D2E-41DF-A4AB-A263B85A9564}"/>
              </a:ext>
            </a:extLst>
          </p:cNvPr>
          <p:cNvSpPr/>
          <p:nvPr/>
        </p:nvSpPr>
        <p:spPr>
          <a:xfrm>
            <a:off x="3250970" y="259495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A2EB56-722D-447E-B4BA-FD3C7D2E8514}"/>
              </a:ext>
            </a:extLst>
          </p:cNvPr>
          <p:cNvSpPr/>
          <p:nvPr/>
        </p:nvSpPr>
        <p:spPr>
          <a:xfrm>
            <a:off x="2428673" y="2403058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141EA4-7A61-4946-81AB-283ED6A8BBDE}"/>
              </a:ext>
            </a:extLst>
          </p:cNvPr>
          <p:cNvSpPr/>
          <p:nvPr/>
        </p:nvSpPr>
        <p:spPr>
          <a:xfrm>
            <a:off x="3336879" y="2852073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3C9AEE-AFF3-411A-B409-96FB7B3D76E3}"/>
              </a:ext>
            </a:extLst>
          </p:cNvPr>
          <p:cNvSpPr txBox="1"/>
          <p:nvPr/>
        </p:nvSpPr>
        <p:spPr>
          <a:xfrm>
            <a:off x="2947758" y="280427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E39C56-484D-47B1-8D74-80041A7362CF}"/>
              </a:ext>
            </a:extLst>
          </p:cNvPr>
          <p:cNvSpPr txBox="1"/>
          <p:nvPr/>
        </p:nvSpPr>
        <p:spPr>
          <a:xfrm>
            <a:off x="2952351" y="331072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4ED7A-57EA-43CE-870E-4C389EF3CAB9}"/>
              </a:ext>
            </a:extLst>
          </p:cNvPr>
          <p:cNvSpPr txBox="1"/>
          <p:nvPr/>
        </p:nvSpPr>
        <p:spPr>
          <a:xfrm>
            <a:off x="2910910" y="307045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AB6F0-AE87-4EA3-B296-32B50906A998}"/>
              </a:ext>
            </a:extLst>
          </p:cNvPr>
          <p:cNvSpPr txBox="1"/>
          <p:nvPr/>
        </p:nvSpPr>
        <p:spPr>
          <a:xfrm>
            <a:off x="2933392" y="251742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+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D7364D-CCE0-432F-B1C9-488EF9695D35}"/>
              </a:ext>
            </a:extLst>
          </p:cNvPr>
          <p:cNvSpPr/>
          <p:nvPr/>
        </p:nvSpPr>
        <p:spPr>
          <a:xfrm>
            <a:off x="5229202" y="2853487"/>
            <a:ext cx="394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CC2070-8778-4EE8-BF66-7A55DA483F75}"/>
              </a:ext>
            </a:extLst>
          </p:cNvPr>
          <p:cNvSpPr txBox="1"/>
          <p:nvPr/>
        </p:nvSpPr>
        <p:spPr>
          <a:xfrm>
            <a:off x="5253676" y="261721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+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CC79D6-9DA4-4252-B7B8-57BBF37AF279}"/>
              </a:ext>
            </a:extLst>
          </p:cNvPr>
          <p:cNvSpPr/>
          <p:nvPr/>
        </p:nvSpPr>
        <p:spPr>
          <a:xfrm>
            <a:off x="5228869" y="3318259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+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012815-B488-42BC-83A3-1D1E9547EDC5}"/>
              </a:ext>
            </a:extLst>
          </p:cNvPr>
          <p:cNvSpPr/>
          <p:nvPr/>
        </p:nvSpPr>
        <p:spPr>
          <a:xfrm>
            <a:off x="5246795" y="3108141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+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68B5FF-88E6-42BD-BD58-37EA63E045AA}"/>
              </a:ext>
            </a:extLst>
          </p:cNvPr>
          <p:cNvSpPr/>
          <p:nvPr/>
        </p:nvSpPr>
        <p:spPr>
          <a:xfrm>
            <a:off x="4652569" y="309943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8C1B30-D3A4-426A-9CA7-F0B6815CA936}"/>
              </a:ext>
            </a:extLst>
          </p:cNvPr>
          <p:cNvSpPr txBox="1"/>
          <p:nvPr/>
        </p:nvSpPr>
        <p:spPr>
          <a:xfrm>
            <a:off x="4472052" y="4545859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Negatives </a:t>
            </a:r>
          </a:p>
          <a:p>
            <a:r>
              <a:rPr lang="en-AU" b="1" dirty="0"/>
              <a:t>Disperse</a:t>
            </a:r>
          </a:p>
          <a:p>
            <a:r>
              <a:rPr lang="en-AU" b="1" dirty="0"/>
              <a:t>E &lt; 25 kV/cm</a:t>
            </a:r>
          </a:p>
          <a:p>
            <a:r>
              <a:rPr lang="en-AU" b="1" dirty="0"/>
              <a:t>Zero current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100D1A-4987-4690-BEA5-72F9EC99D669}"/>
              </a:ext>
            </a:extLst>
          </p:cNvPr>
          <p:cNvSpPr/>
          <p:nvPr/>
        </p:nvSpPr>
        <p:spPr>
          <a:xfrm>
            <a:off x="7050473" y="450785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/>
              <a:t>Positives </a:t>
            </a:r>
          </a:p>
          <a:p>
            <a:r>
              <a:rPr lang="en-AU" b="1" dirty="0"/>
              <a:t>Disperse</a:t>
            </a:r>
          </a:p>
          <a:p>
            <a:r>
              <a:rPr lang="en-AU" b="1" dirty="0"/>
              <a:t>E increases to (1)</a:t>
            </a:r>
          </a:p>
          <a:p>
            <a:r>
              <a:rPr lang="en-AU" b="1" dirty="0"/>
              <a:t>Zero current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957B9B-CD83-4687-A5AD-4C058F1E4DAD}"/>
              </a:ext>
            </a:extLst>
          </p:cNvPr>
          <p:cNvSpPr/>
          <p:nvPr/>
        </p:nvSpPr>
        <p:spPr>
          <a:xfrm>
            <a:off x="7257510" y="259495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7A157D-C2E0-416B-B3B3-4DB0A1A96D2E}"/>
              </a:ext>
            </a:extLst>
          </p:cNvPr>
          <p:cNvSpPr/>
          <p:nvPr/>
        </p:nvSpPr>
        <p:spPr>
          <a:xfrm>
            <a:off x="7257510" y="3167390"/>
            <a:ext cx="3129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_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843B47-4949-43FB-BC85-AC00B6037AA2}"/>
              </a:ext>
            </a:extLst>
          </p:cNvPr>
          <p:cNvSpPr txBox="1"/>
          <p:nvPr/>
        </p:nvSpPr>
        <p:spPr>
          <a:xfrm>
            <a:off x="-66224" y="1579285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Outside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2E1833-3808-4B47-8F8A-24D4A93B4F6A}"/>
              </a:ext>
            </a:extLst>
          </p:cNvPr>
          <p:cNvSpPr/>
          <p:nvPr/>
        </p:nvSpPr>
        <p:spPr>
          <a:xfrm>
            <a:off x="962453" y="1950906"/>
            <a:ext cx="700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b="1" dirty="0"/>
              <a:t>Inside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227EFA-FF78-4386-9CE2-C608B1E1DE82}"/>
              </a:ext>
            </a:extLst>
          </p:cNvPr>
          <p:cNvSpPr/>
          <p:nvPr/>
        </p:nvSpPr>
        <p:spPr>
          <a:xfrm>
            <a:off x="883247" y="3570260"/>
            <a:ext cx="869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b="1" dirty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899243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DE98DF-DFEF-407F-8A58-CF87F53D7B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EEA486-A498-4440-A28B-557DA6993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33</a:t>
            </a:fld>
            <a:r>
              <a:rPr lang="en-AU" altLang="en-US"/>
              <a:t>  |</a:t>
            </a:r>
          </a:p>
        </p:txBody>
      </p:sp>
      <p:pic>
        <p:nvPicPr>
          <p:cNvPr id="3074" name="Picture 3">
            <a:extLst>
              <a:ext uri="{FF2B5EF4-FFF2-40B4-BE49-F238E27FC236}">
                <a16:creationId xmlns:a16="http://schemas.microsoft.com/office/drawing/2014/main" id="{2075D474-681A-4F48-AC57-EA9745ED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r="43405"/>
          <a:stretch>
            <a:fillRect/>
          </a:stretch>
        </p:blipFill>
        <p:spPr bwMode="auto">
          <a:xfrm>
            <a:off x="899592" y="1685925"/>
            <a:ext cx="31051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4">
            <a:extLst>
              <a:ext uri="{FF2B5EF4-FFF2-40B4-BE49-F238E27FC236}">
                <a16:creationId xmlns:a16="http://schemas.microsoft.com/office/drawing/2014/main" id="{6E6F72A5-FA71-4ACB-AF28-0E7AF46C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-992" r="40318" b="-4213"/>
          <a:stretch>
            <a:fillRect/>
          </a:stretch>
        </p:blipFill>
        <p:spPr bwMode="auto">
          <a:xfrm>
            <a:off x="5004048" y="1772816"/>
            <a:ext cx="3114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662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34</a:t>
            </a:fld>
            <a:r>
              <a:rPr lang="en-AU" altLang="en-US"/>
              <a:t>  |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r="43405"/>
          <a:stretch/>
        </p:blipFill>
        <p:spPr bwMode="auto">
          <a:xfrm>
            <a:off x="-36512" y="1953425"/>
            <a:ext cx="3099846" cy="3483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-992" r="40318" b="-4213"/>
          <a:stretch/>
        </p:blipFill>
        <p:spPr bwMode="auto">
          <a:xfrm>
            <a:off x="3063334" y="1994414"/>
            <a:ext cx="3111442" cy="3567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" r="40975"/>
          <a:stretch/>
        </p:blipFill>
        <p:spPr bwMode="auto">
          <a:xfrm>
            <a:off x="6108276" y="2030557"/>
            <a:ext cx="2808312" cy="35478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13411" y="496621"/>
            <a:ext cx="5891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Particle Densities after accumulation of </a:t>
            </a:r>
            <a:r>
              <a:rPr lang="en-AU" b="1" dirty="0" err="1"/>
              <a:t>Metastables</a:t>
            </a:r>
            <a:endParaRPr lang="en-AU" b="1" dirty="0"/>
          </a:p>
          <a:p>
            <a:pPr algn="ctr"/>
            <a:endParaRPr lang="en-AU" b="1" dirty="0"/>
          </a:p>
          <a:p>
            <a:pPr algn="ctr"/>
            <a:r>
              <a:rPr lang="en-AU" b="1" dirty="0" err="1"/>
              <a:t>Metastables</a:t>
            </a:r>
            <a:r>
              <a:rPr lang="en-AU" b="1" dirty="0"/>
              <a:t>,  Electrons and Negative Ions </a:t>
            </a:r>
          </a:p>
        </p:txBody>
      </p:sp>
    </p:spTree>
    <p:extLst>
      <p:ext uri="{BB962C8B-B14F-4D97-AF65-F5344CB8AC3E}">
        <p14:creationId xmlns:p14="http://schemas.microsoft.com/office/powerpoint/2010/main" val="3664029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35</a:t>
            </a:fld>
            <a:r>
              <a:rPr lang="en-AU" altLang="en-US"/>
              <a:t>  |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41164"/>
          <a:stretch/>
        </p:blipFill>
        <p:spPr bwMode="auto">
          <a:xfrm>
            <a:off x="10280" y="1916832"/>
            <a:ext cx="3059831" cy="3528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" t="-587" r="39642" b="587"/>
          <a:stretch/>
        </p:blipFill>
        <p:spPr bwMode="auto">
          <a:xfrm>
            <a:off x="3070111" y="1857015"/>
            <a:ext cx="3030035" cy="36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r="42523"/>
          <a:stretch/>
        </p:blipFill>
        <p:spPr bwMode="auto">
          <a:xfrm>
            <a:off x="5956129" y="1994922"/>
            <a:ext cx="3203848" cy="3372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91680" y="695924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/>
              <a:t>Electric Field after accumulation of </a:t>
            </a:r>
            <a:r>
              <a:rPr lang="en-AU" b="1" dirty="0" err="1"/>
              <a:t>Metastables</a:t>
            </a:r>
            <a:endParaRPr lang="en-AU" b="1" dirty="0"/>
          </a:p>
          <a:p>
            <a:pPr algn="ctr"/>
            <a:r>
              <a:rPr lang="en-A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64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73B56F-AD11-4203-990D-D2135249D4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C6DC4-E2B6-41E3-A5AF-75346E6D2B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36</a:t>
            </a:fld>
            <a:r>
              <a:rPr lang="en-AU" altLang="en-US"/>
              <a:t>  |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09BA0-9A3F-434B-BE0C-0B70D6D208A1}"/>
              </a:ext>
            </a:extLst>
          </p:cNvPr>
          <p:cNvSpPr/>
          <p:nvPr/>
        </p:nvSpPr>
        <p:spPr>
          <a:xfrm>
            <a:off x="2267744" y="2672299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Negative Ion formation            e  +  O</a:t>
            </a:r>
            <a:r>
              <a:rPr lang="en-AU" b="1" baseline="-25000" dirty="0"/>
              <a:t>2 </a:t>
            </a:r>
            <a:r>
              <a:rPr lang="en-AU" b="1" dirty="0"/>
              <a:t> </a:t>
            </a:r>
            <a:r>
              <a:rPr lang="en-AU" b="1" dirty="0">
                <a:sym typeface="Symbol" panose="05050102010706020507" pitchFamily="18" charset="2"/>
              </a:rPr>
              <a:t>    O</a:t>
            </a:r>
            <a:r>
              <a:rPr lang="en-AU" b="1" baseline="-25000" dirty="0">
                <a:sym typeface="Symbol" panose="05050102010706020507" pitchFamily="18" charset="2"/>
              </a:rPr>
              <a:t>2</a:t>
            </a:r>
            <a:r>
              <a:rPr lang="en-AU" b="1" baseline="30000" dirty="0">
                <a:sym typeface="Symbol" panose="05050102010706020507" pitchFamily="18" charset="2"/>
              </a:rPr>
              <a:t>- </a:t>
            </a:r>
            <a:r>
              <a:rPr lang="en-AU" b="1" dirty="0">
                <a:sym typeface="Symbol" panose="05050102010706020507" pitchFamily="18" charset="2"/>
              </a:rPr>
              <a:t> </a:t>
            </a:r>
            <a:endParaRPr lang="en-AU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86E69C-C2A9-4D89-97EE-8A8BE36744C0}"/>
              </a:ext>
            </a:extLst>
          </p:cNvPr>
          <p:cNvSpPr/>
          <p:nvPr/>
        </p:nvSpPr>
        <p:spPr>
          <a:xfrm>
            <a:off x="2286000" y="358727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>
                <a:sym typeface="Symbol" panose="05050102010706020507" pitchFamily="18" charset="2"/>
              </a:rPr>
              <a:t>n</a:t>
            </a:r>
            <a:r>
              <a:rPr lang="en-AU" b="1" baseline="-25000" dirty="0">
                <a:sym typeface="Symbol" panose="05050102010706020507" pitchFamily="18" charset="2"/>
              </a:rPr>
              <a:t>m</a:t>
            </a:r>
            <a:r>
              <a:rPr lang="en-AU" b="1" dirty="0">
                <a:sym typeface="Symbol" panose="05050102010706020507" pitchFamily="18" charset="2"/>
              </a:rPr>
              <a:t>/t </a:t>
            </a:r>
            <a:r>
              <a:rPr lang="en-AU" b="1" dirty="0"/>
              <a:t> =   </a:t>
            </a:r>
            <a:r>
              <a:rPr lang="en-AU" b="1" dirty="0" err="1"/>
              <a:t>n</a:t>
            </a:r>
            <a:r>
              <a:rPr lang="en-AU" b="1" baseline="-25000" dirty="0" err="1"/>
              <a:t>i</a:t>
            </a:r>
            <a:r>
              <a:rPr lang="en-AU" b="1" dirty="0"/>
              <a:t> n</a:t>
            </a:r>
            <a:r>
              <a:rPr lang="en-AU" b="1" baseline="-25000" dirty="0"/>
              <a:t>m</a:t>
            </a:r>
            <a:r>
              <a:rPr lang="en-AU" b="1" dirty="0"/>
              <a:t> </a:t>
            </a:r>
            <a:r>
              <a:rPr lang="en-AU" b="1" dirty="0" err="1"/>
              <a:t>k</a:t>
            </a:r>
            <a:r>
              <a:rPr lang="en-AU" b="1" baseline="-25000" dirty="0" err="1"/>
              <a:t>D</a:t>
            </a:r>
            <a:r>
              <a:rPr lang="en-AU" b="1" dirty="0"/>
              <a:t>  =  n</a:t>
            </a:r>
            <a:r>
              <a:rPr lang="en-AU" b="1" baseline="-25000" dirty="0"/>
              <a:t>e</a:t>
            </a:r>
            <a:r>
              <a:rPr lang="en-AU" b="1" dirty="0"/>
              <a:t> n</a:t>
            </a:r>
            <a:r>
              <a:rPr lang="en-AU" b="1" baseline="-25000" dirty="0"/>
              <a:t>o</a:t>
            </a:r>
            <a:r>
              <a:rPr lang="en-AU" b="1" dirty="0"/>
              <a:t> k</a:t>
            </a:r>
            <a:r>
              <a:rPr lang="en-AU" b="1" baseline="-25000" dirty="0"/>
              <a:t>a</a:t>
            </a:r>
            <a:endParaRPr lang="en-AU" b="1" dirty="0"/>
          </a:p>
          <a:p>
            <a:endParaRPr lang="en-AU" b="1" dirty="0">
              <a:sym typeface="Symbol" panose="05050102010706020507" pitchFamily="18" charset="2"/>
            </a:endParaRPr>
          </a:p>
          <a:p>
            <a:pPr marL="342900" indent="-342900" algn="ctr">
              <a:buFont typeface="Symbol" panose="05050102010706020507" pitchFamily="18" charset="2"/>
              <a:buChar char="t"/>
            </a:pPr>
            <a:r>
              <a:rPr lang="en-AU" b="1" dirty="0">
                <a:sym typeface="Symbol" panose="05050102010706020507" pitchFamily="18" charset="2"/>
              </a:rPr>
              <a:t>= 1/</a:t>
            </a:r>
            <a:r>
              <a:rPr lang="en-AU" b="1" dirty="0"/>
              <a:t> </a:t>
            </a:r>
            <a:r>
              <a:rPr lang="en-AU" b="1" dirty="0" err="1"/>
              <a:t>n</a:t>
            </a:r>
            <a:r>
              <a:rPr lang="en-AU" b="1" baseline="-25000" dirty="0" err="1"/>
              <a:t>i</a:t>
            </a:r>
            <a:r>
              <a:rPr lang="en-AU" b="1" dirty="0"/>
              <a:t> </a:t>
            </a:r>
            <a:r>
              <a:rPr lang="en-AU" b="1" dirty="0" err="1"/>
              <a:t>k</a:t>
            </a:r>
            <a:r>
              <a:rPr lang="en-AU" b="1" baseline="-25000" dirty="0" err="1"/>
              <a:t>D</a:t>
            </a:r>
            <a:r>
              <a:rPr lang="en-AU" b="1" dirty="0"/>
              <a:t> ~ 10 s for </a:t>
            </a:r>
            <a:r>
              <a:rPr lang="en-AU" b="1" dirty="0" err="1"/>
              <a:t>n</a:t>
            </a:r>
            <a:r>
              <a:rPr lang="en-AU" b="1" baseline="-25000" dirty="0" err="1"/>
              <a:t>i</a:t>
            </a:r>
            <a:r>
              <a:rPr lang="en-AU" b="1" dirty="0"/>
              <a:t> = 10</a:t>
            </a:r>
            <a:r>
              <a:rPr lang="en-AU" b="1" baseline="30000" dirty="0"/>
              <a:t>9 </a:t>
            </a:r>
            <a:r>
              <a:rPr lang="en-AU" b="1" dirty="0"/>
              <a:t>/cc</a:t>
            </a:r>
          </a:p>
          <a:p>
            <a:pPr marL="342900" indent="-342900" algn="ctr">
              <a:buFont typeface="Symbol" panose="05050102010706020507" pitchFamily="18" charset="2"/>
              <a:buChar char="t"/>
            </a:pPr>
            <a:endParaRPr lang="en-AU" b="1" dirty="0"/>
          </a:p>
          <a:p>
            <a:r>
              <a:rPr lang="en-AU" b="1" dirty="0">
                <a:sym typeface="Symbol" panose="05050102010706020507" pitchFamily="18" charset="2"/>
              </a:rPr>
              <a:t> n</a:t>
            </a:r>
            <a:r>
              <a:rPr lang="en-AU" b="1" baseline="-25000" dirty="0">
                <a:sym typeface="Symbol" panose="05050102010706020507" pitchFamily="18" charset="2"/>
              </a:rPr>
              <a:t>e</a:t>
            </a:r>
            <a:r>
              <a:rPr lang="en-AU" b="1" dirty="0">
                <a:sym typeface="Symbol" panose="05050102010706020507" pitchFamily="18" charset="2"/>
              </a:rPr>
              <a:t>/</a:t>
            </a:r>
            <a:r>
              <a:rPr lang="en-AU" b="1" dirty="0"/>
              <a:t> </a:t>
            </a:r>
            <a:r>
              <a:rPr lang="en-AU" b="1" dirty="0" err="1"/>
              <a:t>n</a:t>
            </a:r>
            <a:r>
              <a:rPr lang="en-AU" b="1" baseline="-25000" dirty="0" err="1"/>
              <a:t>i</a:t>
            </a:r>
            <a:r>
              <a:rPr lang="en-AU" b="1" dirty="0"/>
              <a:t>  = n</a:t>
            </a:r>
            <a:r>
              <a:rPr lang="en-AU" b="1" baseline="-25000" dirty="0"/>
              <a:t>m</a:t>
            </a:r>
            <a:r>
              <a:rPr lang="en-AU" b="1" dirty="0"/>
              <a:t> </a:t>
            </a:r>
            <a:r>
              <a:rPr lang="en-AU" b="1" dirty="0" err="1"/>
              <a:t>k</a:t>
            </a:r>
            <a:r>
              <a:rPr lang="en-AU" b="1" baseline="-25000" dirty="0" err="1"/>
              <a:t>D</a:t>
            </a:r>
            <a:r>
              <a:rPr lang="en-AU" b="1" dirty="0"/>
              <a:t>/</a:t>
            </a:r>
            <a:r>
              <a:rPr lang="en-AU" b="1" dirty="0" err="1"/>
              <a:t>n</a:t>
            </a:r>
            <a:r>
              <a:rPr lang="en-AU" b="1" baseline="-25000" dirty="0" err="1"/>
              <a:t>o</a:t>
            </a:r>
            <a:r>
              <a:rPr lang="en-AU" b="1" dirty="0" err="1"/>
              <a:t>k</a:t>
            </a:r>
            <a:r>
              <a:rPr lang="en-AU" b="1" baseline="-25000" dirty="0" err="1"/>
              <a:t>a</a:t>
            </a:r>
            <a:r>
              <a:rPr lang="en-AU" b="1" dirty="0"/>
              <a:t>  = 0.001 for n</a:t>
            </a:r>
            <a:r>
              <a:rPr lang="en-AU" b="1" baseline="-25000" dirty="0"/>
              <a:t>m</a:t>
            </a:r>
            <a:r>
              <a:rPr lang="en-AU" b="1" dirty="0"/>
              <a:t> = 10</a:t>
            </a:r>
            <a:r>
              <a:rPr lang="en-AU" b="1" baseline="30000" dirty="0"/>
              <a:t>12</a:t>
            </a:r>
            <a:r>
              <a:rPr lang="en-AU" b="1" dirty="0"/>
              <a:t>/cc</a:t>
            </a:r>
          </a:p>
          <a:p>
            <a:endParaRPr lang="en-AU" b="1" dirty="0"/>
          </a:p>
          <a:p>
            <a:r>
              <a:rPr lang="en-AU" b="1" dirty="0"/>
              <a:t>           need  n</a:t>
            </a:r>
            <a:r>
              <a:rPr lang="en-AU" b="1" baseline="-25000" dirty="0"/>
              <a:t>m</a:t>
            </a:r>
            <a:r>
              <a:rPr lang="en-AU" b="1" dirty="0"/>
              <a:t> ~ 10</a:t>
            </a:r>
            <a:r>
              <a:rPr lang="en-AU" b="1" baseline="30000" dirty="0"/>
              <a:t>17</a:t>
            </a:r>
            <a:r>
              <a:rPr lang="en-AU" b="1" dirty="0"/>
              <a:t>/cc  for </a:t>
            </a:r>
            <a:r>
              <a:rPr lang="en-AU" b="1" dirty="0">
                <a:sym typeface="Symbol" panose="05050102010706020507" pitchFamily="18" charset="2"/>
              </a:rPr>
              <a:t>n</a:t>
            </a:r>
            <a:r>
              <a:rPr lang="en-AU" b="1" baseline="-25000" dirty="0">
                <a:sym typeface="Symbol" panose="05050102010706020507" pitchFamily="18" charset="2"/>
              </a:rPr>
              <a:t>e</a:t>
            </a:r>
            <a:r>
              <a:rPr lang="en-AU" b="1" dirty="0">
                <a:sym typeface="Symbol" panose="05050102010706020507" pitchFamily="18" charset="2"/>
              </a:rPr>
              <a:t>/</a:t>
            </a:r>
            <a:r>
              <a:rPr lang="en-AU" b="1" dirty="0"/>
              <a:t> </a:t>
            </a:r>
            <a:r>
              <a:rPr lang="en-AU" b="1" dirty="0" err="1"/>
              <a:t>n</a:t>
            </a:r>
            <a:r>
              <a:rPr lang="en-AU" b="1" baseline="-25000" dirty="0" err="1"/>
              <a:t>i</a:t>
            </a:r>
            <a:r>
              <a:rPr lang="en-AU" b="1" dirty="0"/>
              <a:t> ~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8B198-A15A-4218-81AA-7FC51AF2F742}"/>
              </a:ext>
            </a:extLst>
          </p:cNvPr>
          <p:cNvSpPr/>
          <p:nvPr/>
        </p:nvSpPr>
        <p:spPr>
          <a:xfrm>
            <a:off x="3287033" y="76336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Thousands of Pulses 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7193-35C2-4B67-BB2E-9799C6382CB9}"/>
              </a:ext>
            </a:extLst>
          </p:cNvPr>
          <p:cNvSpPr/>
          <p:nvPr/>
        </p:nvSpPr>
        <p:spPr>
          <a:xfrm>
            <a:off x="1691680" y="3103426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Detachment of Negative Ions    </a:t>
            </a:r>
            <a:r>
              <a:rPr lang="en-AU" b="1" dirty="0">
                <a:sym typeface="Symbol" panose="05050102010706020507" pitchFamily="18" charset="2"/>
              </a:rPr>
              <a:t>O</a:t>
            </a:r>
            <a:r>
              <a:rPr lang="en-AU" b="1" baseline="-25000" dirty="0">
                <a:sym typeface="Symbol" panose="05050102010706020507" pitchFamily="18" charset="2"/>
              </a:rPr>
              <a:t>2</a:t>
            </a:r>
            <a:r>
              <a:rPr lang="en-AU" b="1" baseline="30000" dirty="0">
                <a:sym typeface="Symbol" panose="05050102010706020507" pitchFamily="18" charset="2"/>
              </a:rPr>
              <a:t>- </a:t>
            </a:r>
            <a:r>
              <a:rPr lang="en-AU" b="1" dirty="0"/>
              <a:t>  +  O</a:t>
            </a:r>
            <a:r>
              <a:rPr lang="en-AU" b="1" baseline="-25000" dirty="0"/>
              <a:t>2</a:t>
            </a:r>
            <a:r>
              <a:rPr lang="en-AU" b="1" baseline="30000" dirty="0"/>
              <a:t>*</a:t>
            </a:r>
            <a:r>
              <a:rPr lang="en-AU" b="1" dirty="0"/>
              <a:t> </a:t>
            </a:r>
            <a:r>
              <a:rPr lang="en-AU" b="1" dirty="0">
                <a:sym typeface="Symbol" panose="05050102010706020507" pitchFamily="18" charset="2"/>
              </a:rPr>
              <a:t>    2O</a:t>
            </a:r>
            <a:r>
              <a:rPr lang="en-AU" b="1" baseline="-25000" dirty="0">
                <a:sym typeface="Symbol" panose="05050102010706020507" pitchFamily="18" charset="2"/>
              </a:rPr>
              <a:t>2</a:t>
            </a:r>
            <a:r>
              <a:rPr lang="en-AU" b="1" baseline="30000" dirty="0">
                <a:sym typeface="Symbol" panose="05050102010706020507" pitchFamily="18" charset="2"/>
              </a:rPr>
              <a:t> </a:t>
            </a:r>
            <a:r>
              <a:rPr lang="en-AU" b="1" dirty="0">
                <a:sym typeface="Symbol" panose="05050102010706020507" pitchFamily="18" charset="2"/>
              </a:rPr>
              <a:t> +  e</a:t>
            </a:r>
            <a:endParaRPr lang="en-AU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1A08F2-3B20-4AC8-A227-47D4A081FEBE}"/>
              </a:ext>
            </a:extLst>
          </p:cNvPr>
          <p:cNvSpPr/>
          <p:nvPr/>
        </p:nvSpPr>
        <p:spPr>
          <a:xfrm>
            <a:off x="2286000" y="123291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/>
              <a:t>Equilibrium of  electron  attachment to form negative ions and</a:t>
            </a:r>
          </a:p>
          <a:p>
            <a:r>
              <a:rPr lang="en-AU" b="1" dirty="0"/>
              <a:t>electron detachment from Negative Ions by </a:t>
            </a:r>
            <a:r>
              <a:rPr lang="en-AU" b="1" dirty="0" err="1"/>
              <a:t>metastables</a:t>
            </a:r>
            <a:r>
              <a:rPr lang="en-AU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532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591DF0-4CF4-4C5F-B6E2-264FA3627C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B3A1A-3A20-4319-9F5C-42BF547C1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37</a:t>
            </a:fld>
            <a:r>
              <a:rPr lang="en-AU" altLang="en-US"/>
              <a:t>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49183-6758-4B5F-9B26-6B1A2D04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52520" r="40550" b="22280"/>
          <a:stretch/>
        </p:blipFill>
        <p:spPr>
          <a:xfrm rot="5400000">
            <a:off x="3796985" y="1724562"/>
            <a:ext cx="5107743" cy="2837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13BCF3-18A5-490F-8BA7-18E80F737D73}"/>
              </a:ext>
            </a:extLst>
          </p:cNvPr>
          <p:cNvSpPr/>
          <p:nvPr/>
        </p:nvSpPr>
        <p:spPr>
          <a:xfrm>
            <a:off x="777809" y="3933056"/>
            <a:ext cx="25979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AEEF"/>
                </a:solidFill>
                <a:latin typeface="Montserrat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AEEF"/>
                </a:solidFill>
                <a:latin typeface="Montserrat"/>
                <a:hlinkClick r:id="rId3"/>
              </a:rPr>
              <a:t>Applied Physics Letters </a:t>
            </a:r>
            <a:r>
              <a:rPr lang="en-AU" dirty="0">
                <a:solidFill>
                  <a:srgbClr val="00AEEF"/>
                </a:solidFill>
                <a:latin typeface="Montserrat"/>
              </a:rPr>
              <a:t>&gt;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AEEF"/>
                </a:solidFill>
                <a:latin typeface="Montserrat"/>
                <a:hlinkClick r:id="rId4"/>
              </a:rPr>
              <a:t>Volume 97, Issue 15 </a:t>
            </a:r>
            <a:r>
              <a:rPr lang="en-AU" dirty="0">
                <a:solidFill>
                  <a:srgbClr val="00AEEF"/>
                </a:solidFill>
                <a:latin typeface="Montserrat"/>
              </a:rPr>
              <a:t>&gt;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AEEF"/>
                </a:solidFill>
                <a:latin typeface="Montserrat"/>
              </a:rPr>
              <a:t>10.1063/1.3496041</a:t>
            </a:r>
            <a:endParaRPr lang="en-AU" b="0" i="0" dirty="0">
              <a:solidFill>
                <a:srgbClr val="00AEEF"/>
              </a:solidFill>
              <a:effectLst/>
              <a:latin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7ADDA-C187-4127-B8C8-A2385E252C7F}"/>
              </a:ext>
            </a:extLst>
          </p:cNvPr>
          <p:cNvSpPr txBox="1"/>
          <p:nvPr/>
        </p:nvSpPr>
        <p:spPr>
          <a:xfrm>
            <a:off x="898790" y="290435"/>
            <a:ext cx="283763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Curing Cancer</a:t>
            </a:r>
          </a:p>
          <a:p>
            <a:endParaRPr lang="en-AU" sz="2400" b="1" dirty="0"/>
          </a:p>
          <a:p>
            <a:endParaRPr lang="en-AU" sz="2400" b="1" dirty="0"/>
          </a:p>
          <a:p>
            <a:endParaRPr lang="en-AU" sz="2400" b="1" dirty="0"/>
          </a:p>
          <a:p>
            <a:r>
              <a:rPr lang="en-AU" sz="2400" b="1" dirty="0"/>
              <a:t>Plasma Discharge</a:t>
            </a:r>
          </a:p>
          <a:p>
            <a:endParaRPr lang="en-AU" sz="2400" b="1" dirty="0"/>
          </a:p>
          <a:p>
            <a:pPr algn="ctr"/>
            <a:r>
              <a:rPr lang="en-AU" b="1" dirty="0"/>
              <a:t>1 bar</a:t>
            </a:r>
          </a:p>
          <a:p>
            <a:pPr algn="ctr"/>
            <a:r>
              <a:rPr lang="en-AU" b="1" dirty="0"/>
              <a:t>3W</a:t>
            </a:r>
          </a:p>
          <a:p>
            <a:pPr algn="ctr"/>
            <a:r>
              <a:rPr lang="en-AU" b="1" dirty="0"/>
              <a:t>7 kV</a:t>
            </a:r>
          </a:p>
          <a:p>
            <a:pPr algn="ctr"/>
            <a:r>
              <a:rPr lang="en-AU" b="1" dirty="0"/>
              <a:t>13.56 MHz</a:t>
            </a:r>
          </a:p>
          <a:p>
            <a:pPr algn="ctr"/>
            <a:r>
              <a:rPr lang="en-AU" b="1" dirty="0"/>
              <a:t>He + O</a:t>
            </a:r>
            <a:r>
              <a:rPr lang="en-AU" b="1" baseline="-25000" dirty="0"/>
              <a:t>2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137314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5FEB01-28AF-43E4-8FFA-8AB580178F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0DA7C-3EEE-44D7-B287-54BE5E7DB2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38</a:t>
            </a:fld>
            <a:r>
              <a:rPr lang="en-AU" altLang="en-US"/>
              <a:t>  |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4EE6F5-ED1E-4DE9-8175-811999E14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7" r="15631" b="63713"/>
          <a:stretch>
            <a:fillRect/>
          </a:stretch>
        </p:blipFill>
        <p:spPr bwMode="auto">
          <a:xfrm>
            <a:off x="1331913" y="1989138"/>
            <a:ext cx="67754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A93D8C-DAEB-4958-889D-74712C26C33F}"/>
              </a:ext>
            </a:extLst>
          </p:cNvPr>
          <p:cNvSpPr/>
          <p:nvPr/>
        </p:nvSpPr>
        <p:spPr>
          <a:xfrm>
            <a:off x="2286000" y="76794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AU" b="1" dirty="0">
                <a:solidFill>
                  <a:schemeClr val="accent6"/>
                </a:solidFill>
                <a:latin typeface="Arial" charset="0"/>
                <a:cs typeface="Arial" charset="0"/>
              </a:rPr>
              <a:t>Non-Thermal Plasmas (NTP</a:t>
            </a:r>
            <a:r>
              <a:rPr lang="en-AU" dirty="0">
                <a:solidFill>
                  <a:schemeClr val="accent6"/>
                </a:solidFill>
                <a:latin typeface="Arial" charset="0"/>
                <a:cs typeface="Arial" charset="0"/>
              </a:rPr>
              <a:t>)</a:t>
            </a:r>
          </a:p>
          <a:p>
            <a:pPr algn="ctr">
              <a:defRPr/>
            </a:pPr>
            <a:endParaRPr lang="en-AU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AU" b="1" dirty="0">
                <a:solidFill>
                  <a:schemeClr val="accent6"/>
                </a:solidFill>
                <a:latin typeface="Arial" charset="0"/>
                <a:cs typeface="Arial" charset="0"/>
              </a:rPr>
              <a:t>Reduce Cancer </a:t>
            </a:r>
            <a:r>
              <a:rPr lang="en-AU" b="1" dirty="0" err="1">
                <a:solidFill>
                  <a:schemeClr val="accent6"/>
                </a:solidFill>
                <a:latin typeface="Arial" charset="0"/>
                <a:cs typeface="Arial" charset="0"/>
              </a:rPr>
              <a:t>Tumors</a:t>
            </a:r>
            <a:r>
              <a:rPr lang="en-AU" b="1" dirty="0">
                <a:solidFill>
                  <a:schemeClr val="accent6"/>
                </a:solidFill>
                <a:latin typeface="Arial" charset="0"/>
                <a:cs typeface="Arial" charset="0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DB42E-5885-4D15-8D3A-32BABE8EC331}"/>
              </a:ext>
            </a:extLst>
          </p:cNvPr>
          <p:cNvSpPr/>
          <p:nvPr/>
        </p:nvSpPr>
        <p:spPr>
          <a:xfrm>
            <a:off x="2433638" y="53111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AU" altLang="en-US" dirty="0"/>
              <a:t>M. </a:t>
            </a:r>
            <a:r>
              <a:rPr lang="en-AU" altLang="en-US" dirty="0" err="1"/>
              <a:t>Vandema</a:t>
            </a:r>
            <a:r>
              <a:rPr lang="en-AU" altLang="en-US" dirty="0"/>
              <a:t> </a:t>
            </a:r>
            <a:r>
              <a:rPr lang="en-AU" altLang="en-US" i="1" dirty="0"/>
              <a:t>et</a:t>
            </a:r>
            <a:r>
              <a:rPr lang="en-AU" altLang="en-US" dirty="0"/>
              <a:t> </a:t>
            </a:r>
            <a:r>
              <a:rPr lang="en-AU" altLang="en-US" i="1" dirty="0"/>
              <a:t>al, Int. J. et Cancer</a:t>
            </a:r>
            <a:r>
              <a:rPr lang="en-AU" altLang="en-US" dirty="0"/>
              <a:t>, 130(9), 2185, 2012</a:t>
            </a:r>
          </a:p>
        </p:txBody>
      </p:sp>
    </p:spTree>
    <p:extLst>
      <p:ext uri="{BB962C8B-B14F-4D97-AF65-F5344CB8AC3E}">
        <p14:creationId xmlns:p14="http://schemas.microsoft.com/office/powerpoint/2010/main" val="1051356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B7FEB6-4ADA-42A6-84FE-86D457D41A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9CBC5-FDC2-47D2-B9E9-7E4101F57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39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F68AA-8A2F-4A49-8F49-B0ECAD265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10"/>
          <a:stretch/>
        </p:blipFill>
        <p:spPr>
          <a:xfrm>
            <a:off x="1759481" y="1423363"/>
            <a:ext cx="5868144" cy="4632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35971-6146-458A-B2C5-FB8D0F464028}"/>
              </a:ext>
            </a:extLst>
          </p:cNvPr>
          <p:cNvSpPr txBox="1"/>
          <p:nvPr/>
        </p:nvSpPr>
        <p:spPr>
          <a:xfrm>
            <a:off x="2627784" y="491206"/>
            <a:ext cx="4455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b="1" dirty="0" err="1"/>
              <a:t>Tumors</a:t>
            </a:r>
            <a:r>
              <a:rPr lang="en-AU" sz="2400" b="1" dirty="0"/>
              <a:t> in 5 mice</a:t>
            </a:r>
          </a:p>
          <a:p>
            <a:pPr algn="ctr"/>
            <a:r>
              <a:rPr lang="fr-FR" sz="1600" dirty="0"/>
              <a:t>Plasma Sources </a:t>
            </a:r>
            <a:r>
              <a:rPr lang="fr-FR" sz="1600" dirty="0" err="1"/>
              <a:t>Sci</a:t>
            </a:r>
            <a:r>
              <a:rPr lang="fr-FR" sz="1600" dirty="0"/>
              <a:t>. </a:t>
            </a:r>
            <a:r>
              <a:rPr lang="fr-FR" sz="1600" dirty="0" err="1"/>
              <a:t>Technol</a:t>
            </a:r>
            <a:r>
              <a:rPr lang="fr-FR" sz="1600" dirty="0"/>
              <a:t>. 27 (2018) 01400</a:t>
            </a:r>
            <a:endParaRPr lang="en-AU" sz="1600" b="1" dirty="0"/>
          </a:p>
        </p:txBody>
      </p:sp>
    </p:spTree>
    <p:extLst>
      <p:ext uri="{BB962C8B-B14F-4D97-AF65-F5344CB8AC3E}">
        <p14:creationId xmlns:p14="http://schemas.microsoft.com/office/powerpoint/2010/main" val="84938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4</a:t>
            </a:fld>
            <a:r>
              <a:rPr lang="en-AU" altLang="en-US" dirty="0"/>
              <a:t>  |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9125" y="480067"/>
            <a:ext cx="7772400" cy="81514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AU" altLang="en-US" sz="2800" dirty="0">
                <a:solidFill>
                  <a:srgbClr val="C00000"/>
                </a:solidFill>
              </a:rPr>
              <a:t>Air, SF</a:t>
            </a:r>
            <a:r>
              <a:rPr lang="en-AU" altLang="en-US" sz="2800" baseline="-25000" dirty="0">
                <a:solidFill>
                  <a:srgbClr val="C00000"/>
                </a:solidFill>
              </a:rPr>
              <a:t>6</a:t>
            </a:r>
            <a:r>
              <a:rPr lang="en-AU" altLang="en-US" sz="2800" dirty="0">
                <a:solidFill>
                  <a:srgbClr val="C00000"/>
                </a:solidFill>
              </a:rPr>
              <a:t> and Pressure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9" b="14724"/>
          <a:stretch/>
        </p:blipFill>
        <p:spPr bwMode="auto">
          <a:xfrm>
            <a:off x="330200" y="980728"/>
            <a:ext cx="4025776" cy="403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47"/>
          <a:stretch/>
        </p:blipFill>
        <p:spPr bwMode="auto">
          <a:xfrm>
            <a:off x="4730580" y="1052737"/>
            <a:ext cx="3949869" cy="38421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166708" y="5126447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C00000"/>
                </a:solidFill>
              </a:rPr>
              <a:t>SF</a:t>
            </a:r>
            <a:r>
              <a:rPr lang="en-AU" b="1" baseline="-25000" dirty="0">
                <a:solidFill>
                  <a:srgbClr val="C00000"/>
                </a:solidFill>
              </a:rPr>
              <a:t>6</a:t>
            </a:r>
            <a:r>
              <a:rPr lang="en-AU" b="1" dirty="0">
                <a:solidFill>
                  <a:srgbClr val="C00000"/>
                </a:solidFill>
              </a:rPr>
              <a:t> is better than Air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82471" y="5123438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C00000"/>
                </a:solidFill>
              </a:rPr>
              <a:t>Interruption improves with Pressure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7664" y="5606042"/>
            <a:ext cx="613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err="1"/>
              <a:t>Frind</a:t>
            </a:r>
            <a:r>
              <a:rPr lang="en-AU" b="1" dirty="0"/>
              <a:t> and Rich,  IEEE Trans. PAS 93, 1675-1684 (1975) </a:t>
            </a:r>
          </a:p>
        </p:txBody>
      </p:sp>
    </p:spTree>
    <p:extLst>
      <p:ext uri="{BB962C8B-B14F-4D97-AF65-F5344CB8AC3E}">
        <p14:creationId xmlns:p14="http://schemas.microsoft.com/office/powerpoint/2010/main" val="32702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000A7E-38E7-D044-9680-2F2111CE30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546D2-2362-9846-9B6A-95568FC22E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40</a:t>
            </a:fld>
            <a:r>
              <a:rPr lang="en-AU" altLang="en-US"/>
              <a:t>  |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8CD1B9-B1EA-3442-9246-EE28CCD47A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5" t="21342" r="13287" b="58685"/>
          <a:stretch>
            <a:fillRect/>
          </a:stretch>
        </p:blipFill>
        <p:spPr bwMode="auto">
          <a:xfrm>
            <a:off x="1259632" y="1484784"/>
            <a:ext cx="6749578" cy="4258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395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333C65-FFA6-443E-A11A-26FA2E6F2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03D1E-31A4-4F7E-BE63-F220FDCE75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41</a:t>
            </a:fld>
            <a:r>
              <a:rPr lang="en-AU" altLang="en-US"/>
              <a:t>  |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1703562-29D3-4FD2-80C0-0B7380DBF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8" r="10033" b="6995"/>
          <a:stretch>
            <a:fillRect/>
          </a:stretch>
        </p:blipFill>
        <p:spPr bwMode="auto">
          <a:xfrm>
            <a:off x="2843808" y="1981018"/>
            <a:ext cx="58293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42E968D-57F1-4CB8-8FE6-79E6F016C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3" t="24159" r="36307" b="57120"/>
          <a:stretch>
            <a:fillRect/>
          </a:stretch>
        </p:blipFill>
        <p:spPr bwMode="auto">
          <a:xfrm>
            <a:off x="5159102" y="761456"/>
            <a:ext cx="7810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653FEB2-8D54-4852-B3B3-CE5E6AC04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3" t="24159" r="36307" b="57120"/>
          <a:stretch>
            <a:fillRect/>
          </a:stretch>
        </p:blipFill>
        <p:spPr bwMode="auto">
          <a:xfrm>
            <a:off x="5311502" y="913856"/>
            <a:ext cx="7810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73E94-89F2-4964-B9E2-A74AEDB4E674}"/>
              </a:ext>
            </a:extLst>
          </p:cNvPr>
          <p:cNvSpPr/>
          <p:nvPr/>
        </p:nvSpPr>
        <p:spPr>
          <a:xfrm>
            <a:off x="5904554" y="87635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mm hole</a:t>
            </a:r>
            <a:endParaRPr lang="en-US" altLang="en-US" sz="800" dirty="0"/>
          </a:p>
          <a:p>
            <a:pPr lvl="0"/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 mm alumina separation plate</a:t>
            </a:r>
            <a:endParaRPr lang="en-US" altLang="en-US" sz="800" dirty="0"/>
          </a:p>
          <a:p>
            <a:pPr lvl="0"/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0.1 mm thick electrodes Mo; 1 kV</a:t>
            </a:r>
            <a:endParaRPr lang="en-US" alt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68A52-7726-4FD9-B3BE-EE8EBC756728}"/>
              </a:ext>
            </a:extLst>
          </p:cNvPr>
          <p:cNvSpPr/>
          <p:nvPr/>
        </p:nvSpPr>
        <p:spPr>
          <a:xfrm>
            <a:off x="557893" y="84448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AU" alt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Microplasmas</a:t>
            </a:r>
            <a:r>
              <a:rPr lang="en-AU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Sousa  et al</a:t>
            </a:r>
            <a:endParaRPr lang="en-AU" altLang="en-US" dirty="0"/>
          </a:p>
          <a:p>
            <a:pPr lvl="0"/>
            <a:r>
              <a:rPr lang="en-AU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Plasma Source Sc. and Tech.</a:t>
            </a:r>
          </a:p>
          <a:p>
            <a:pPr lvl="0"/>
            <a:r>
              <a:rPr lang="en-AU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22, 035012, 2013</a:t>
            </a:r>
            <a:endParaRPr lang="en-AU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4D244-2ABB-41A4-B97F-4A04165550D7}"/>
              </a:ext>
            </a:extLst>
          </p:cNvPr>
          <p:cNvSpPr/>
          <p:nvPr/>
        </p:nvSpPr>
        <p:spPr>
          <a:xfrm>
            <a:off x="179512" y="2981738"/>
            <a:ext cx="2873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alt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Microplasmas</a:t>
            </a:r>
            <a:r>
              <a:rPr lang="en-AU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Sousa  et al</a:t>
            </a:r>
            <a:endParaRPr lang="en-AU" altLang="en-US" dirty="0"/>
          </a:p>
          <a:p>
            <a:pPr lvl="0"/>
            <a:r>
              <a:rPr lang="en-AU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Plasma Source Sc. and Tech.</a:t>
            </a:r>
          </a:p>
          <a:p>
            <a:pPr lvl="0"/>
            <a:r>
              <a:rPr lang="en-AU" alt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22, 035012, 2013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094115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D70AAD-609C-8E4E-8882-0EFCF0AABA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6C204-EBD9-B940-8DF7-C953B80A51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42</a:t>
            </a:fld>
            <a:r>
              <a:rPr lang="en-AU" altLang="en-US"/>
              <a:t>  |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CFE4884-0AB6-0345-BD66-6BD6FF4B6782}"/>
              </a:ext>
            </a:extLst>
          </p:cNvPr>
          <p:cNvSpPr txBox="1">
            <a:spLocks/>
          </p:cNvSpPr>
          <p:nvPr/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BCD8606-AA56-204B-B7A6-2A01870EA122}"/>
              </a:ext>
            </a:extLst>
          </p:cNvPr>
          <p:cNvSpPr txBox="1">
            <a:spLocks/>
          </p:cNvSpPr>
          <p:nvPr/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42</a:t>
            </a:fld>
            <a:r>
              <a:rPr lang="en-AU" altLang="en-US"/>
              <a:t>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975AE-F916-8544-9F66-6E1A1E021534}"/>
              </a:ext>
            </a:extLst>
          </p:cNvPr>
          <p:cNvSpPr/>
          <p:nvPr/>
        </p:nvSpPr>
        <p:spPr>
          <a:xfrm>
            <a:off x="2555776" y="2010227"/>
            <a:ext cx="4572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solidFill>
                  <a:srgbClr val="000000"/>
                </a:solidFill>
                <a:latin typeface="AdvOT5bf56204.B"/>
              </a:rPr>
              <a:t>Modelling the helium plasma jet delivery of</a:t>
            </a:r>
          </a:p>
          <a:p>
            <a:r>
              <a:rPr lang="en-AU" dirty="0">
                <a:solidFill>
                  <a:srgbClr val="000000"/>
                </a:solidFill>
                <a:latin typeface="AdvOT5bf56204.B"/>
              </a:rPr>
              <a:t>reactive species into a 3D cancer tumour</a:t>
            </a:r>
          </a:p>
          <a:p>
            <a:r>
              <a:rPr lang="en-AU" sz="1000" dirty="0" err="1">
                <a:solidFill>
                  <a:srgbClr val="000000"/>
                </a:solidFill>
                <a:latin typeface="AdvOT5bf56204.B"/>
              </a:rPr>
              <a:t>Endre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 J Szili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1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2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11 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Jun-Seok Oh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3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4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5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11 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Hideo Fukuhara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6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11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12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</a:t>
            </a:r>
          </a:p>
          <a:p>
            <a:r>
              <a:rPr lang="sv-SE" sz="1000" dirty="0">
                <a:solidFill>
                  <a:srgbClr val="000000"/>
                </a:solidFill>
                <a:latin typeface="AdvOT5bf56204.B"/>
              </a:rPr>
              <a:t>Rishabh Bhatia</a:t>
            </a:r>
            <a:r>
              <a:rPr lang="sv-SE" sz="600" dirty="0">
                <a:solidFill>
                  <a:srgbClr val="0000FF"/>
                </a:solidFill>
                <a:latin typeface="AdvOTf9433e2d"/>
              </a:rPr>
              <a:t>1</a:t>
            </a:r>
            <a:r>
              <a:rPr lang="sv-SE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sv-SE" sz="600" dirty="0">
                <a:solidFill>
                  <a:srgbClr val="0000FF"/>
                </a:solidFill>
                <a:latin typeface="AdvOTf9433e2d"/>
              </a:rPr>
              <a:t>2</a:t>
            </a:r>
            <a:r>
              <a:rPr lang="sv-SE" sz="1000" dirty="0">
                <a:solidFill>
                  <a:srgbClr val="000000"/>
                </a:solidFill>
                <a:latin typeface="AdvOT5bf56204.B"/>
              </a:rPr>
              <a:t>, Nishtha Gaur</a:t>
            </a:r>
            <a:r>
              <a:rPr lang="sv-SE" sz="600" dirty="0">
                <a:solidFill>
                  <a:srgbClr val="0000FF"/>
                </a:solidFill>
                <a:latin typeface="AdvOTf9433e2d"/>
              </a:rPr>
              <a:t>1</a:t>
            </a:r>
            <a:r>
              <a:rPr lang="sv-SE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sv-SE" sz="600" dirty="0">
                <a:solidFill>
                  <a:srgbClr val="0000FF"/>
                </a:solidFill>
                <a:latin typeface="AdvOTf9433e2d"/>
              </a:rPr>
              <a:t>2</a:t>
            </a:r>
            <a:r>
              <a:rPr lang="sv-SE" sz="1000" dirty="0">
                <a:solidFill>
                  <a:srgbClr val="000000"/>
                </a:solidFill>
                <a:latin typeface="AdvOT5bf56204.B"/>
              </a:rPr>
              <a:t>, Cuong K Nguyen</a:t>
            </a:r>
            <a:r>
              <a:rPr lang="sv-SE" sz="600" dirty="0">
                <a:solidFill>
                  <a:srgbClr val="0000FF"/>
                </a:solidFill>
                <a:latin typeface="AdvOTf9433e2d"/>
              </a:rPr>
              <a:t>1</a:t>
            </a:r>
            <a:r>
              <a:rPr lang="sv-SE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sv-SE" sz="600" dirty="0">
                <a:solidFill>
                  <a:srgbClr val="0000FF"/>
                </a:solidFill>
                <a:latin typeface="AdvOTf9433e2d"/>
              </a:rPr>
              <a:t>2</a:t>
            </a:r>
            <a:r>
              <a:rPr lang="sv-SE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sv-SE" sz="600" dirty="0">
                <a:solidFill>
                  <a:srgbClr val="0000FF"/>
                </a:solidFill>
                <a:latin typeface="AdvOTf9433e2d"/>
              </a:rPr>
              <a:t>7</a:t>
            </a:r>
            <a:r>
              <a:rPr lang="sv-SE" sz="1000" dirty="0">
                <a:solidFill>
                  <a:srgbClr val="000000"/>
                </a:solidFill>
                <a:latin typeface="AdvOT5bf56204.B"/>
              </a:rPr>
              <a:t>, Sung-Ha Hong</a:t>
            </a:r>
            <a:r>
              <a:rPr lang="sv-SE" sz="600" dirty="0">
                <a:solidFill>
                  <a:srgbClr val="0000FF"/>
                </a:solidFill>
                <a:latin typeface="AdvOTf9433e2d"/>
              </a:rPr>
              <a:t>1</a:t>
            </a:r>
            <a:r>
              <a:rPr lang="sv-SE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sv-SE" sz="600" dirty="0">
                <a:solidFill>
                  <a:srgbClr val="0000FF"/>
                </a:solidFill>
                <a:latin typeface="AdvOTf9433e2d"/>
              </a:rPr>
              <a:t>2</a:t>
            </a:r>
            <a:r>
              <a:rPr lang="sv-SE" sz="1000" dirty="0">
                <a:solidFill>
                  <a:srgbClr val="000000"/>
                </a:solidFill>
                <a:latin typeface="AdvOT5bf56204.B"/>
              </a:rPr>
              <a:t>,</a:t>
            </a:r>
          </a:p>
          <a:p>
            <a:r>
              <a:rPr lang="en-AU" sz="1000" dirty="0">
                <a:solidFill>
                  <a:srgbClr val="000000"/>
                </a:solidFill>
                <a:latin typeface="AdvOT5bf56204.B"/>
              </a:rPr>
              <a:t>Satsuki Ito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3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Kotaro Ogawa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3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Chiaki Kawada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6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Taro Shuin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6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</a:t>
            </a:r>
          </a:p>
          <a:p>
            <a:r>
              <a:rPr lang="en-AU" sz="1000" dirty="0">
                <a:solidFill>
                  <a:srgbClr val="000000"/>
                </a:solidFill>
                <a:latin typeface="AdvOT5bf56204.B"/>
              </a:rPr>
              <a:t>Masayuki Tsuda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8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</a:t>
            </a:r>
            <a:r>
              <a:rPr lang="en-AU" sz="1000" dirty="0" err="1">
                <a:solidFill>
                  <a:srgbClr val="000000"/>
                </a:solidFill>
                <a:latin typeface="AdvOT5bf56204.B"/>
              </a:rPr>
              <a:t>Mutsuo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 Furihata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9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Atsushi Kurabayashi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9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</a:t>
            </a:r>
          </a:p>
          <a:p>
            <a:r>
              <a:rPr lang="en-AU" sz="1000" dirty="0">
                <a:solidFill>
                  <a:srgbClr val="000000"/>
                </a:solidFill>
                <a:latin typeface="AdvOT5bf56204.B"/>
              </a:rPr>
              <a:t>Hiroshi Furuta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3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4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</a:t>
            </a:r>
            <a:r>
              <a:rPr lang="en-AU" sz="1000" dirty="0" err="1">
                <a:solidFill>
                  <a:srgbClr val="000000"/>
                </a:solidFill>
                <a:latin typeface="AdvOT5bf56204.B"/>
              </a:rPr>
              <a:t>Masafumi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 Ito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5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</a:t>
            </a:r>
            <a:r>
              <a:rPr lang="en-AU" sz="1000" dirty="0" err="1">
                <a:solidFill>
                  <a:srgbClr val="000000"/>
                </a:solidFill>
                <a:latin typeface="AdvOT5bf56204.B"/>
              </a:rPr>
              <a:t>Keiji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 Inoue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6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, Akimitsu Hatta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3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4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12 </a:t>
            </a:r>
            <a:r>
              <a:rPr lang="en-AU" sz="1000" dirty="0">
                <a:solidFill>
                  <a:srgbClr val="000000"/>
                </a:solidFill>
                <a:latin typeface="AdvOT5bf56204.B"/>
              </a:rPr>
              <a:t>and</a:t>
            </a:r>
          </a:p>
          <a:p>
            <a:r>
              <a:rPr lang="en-AU" sz="1000" dirty="0">
                <a:solidFill>
                  <a:srgbClr val="000000"/>
                </a:solidFill>
                <a:latin typeface="AdvOT5bf56204.B"/>
              </a:rPr>
              <a:t>Robert D Short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1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2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10</a:t>
            </a:r>
            <a:r>
              <a:rPr lang="en-AU" sz="600" dirty="0">
                <a:solidFill>
                  <a:srgbClr val="000000"/>
                </a:solidFill>
                <a:latin typeface="AdvOTf9433e2d"/>
              </a:rPr>
              <a:t>,</a:t>
            </a:r>
            <a:r>
              <a:rPr lang="en-AU" sz="600" dirty="0">
                <a:solidFill>
                  <a:srgbClr val="0000FF"/>
                </a:solidFill>
                <a:latin typeface="AdvOTf9433e2d"/>
              </a:rPr>
              <a:t>12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1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Future Industries Institute, University of South Australia, Adelaide, SA 5095, Australia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2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Wound Management Innovation Cooperative Research Centre, Australia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3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Department of Electronic &amp; Photonic Systems Engineering, Kochi University of Technology, Kami,</a:t>
            </a:r>
          </a:p>
          <a:p>
            <a:r>
              <a:rPr lang="en-AU" sz="800" dirty="0">
                <a:solidFill>
                  <a:srgbClr val="000000"/>
                </a:solidFill>
                <a:latin typeface="AdvOTf9433e2d"/>
              </a:rPr>
              <a:t>Kochi 782-8502, Japan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4 </a:t>
            </a:r>
            <a:r>
              <a:rPr lang="en-AU" sz="800" dirty="0" err="1">
                <a:solidFill>
                  <a:srgbClr val="000000"/>
                </a:solidFill>
                <a:latin typeface="AdvOTf9433e2d"/>
              </a:rPr>
              <a:t>Center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 for Nanotechnology, Research Institute of Kochi University of Technology, Kami, Kochi 782-</a:t>
            </a:r>
          </a:p>
          <a:p>
            <a:r>
              <a:rPr lang="en-AU" sz="800" dirty="0">
                <a:solidFill>
                  <a:srgbClr val="000000"/>
                </a:solidFill>
                <a:latin typeface="AdvOTf9433e2d"/>
              </a:rPr>
              <a:t>8502, Japan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5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Department of Electrical and Electronic Engineering, </a:t>
            </a:r>
            <a:r>
              <a:rPr lang="en-AU" sz="800" dirty="0" err="1">
                <a:solidFill>
                  <a:srgbClr val="000000"/>
                </a:solidFill>
                <a:latin typeface="AdvOTf9433e2d"/>
              </a:rPr>
              <a:t>Meijo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 University, </a:t>
            </a:r>
            <a:r>
              <a:rPr lang="en-AU" sz="800" dirty="0" err="1">
                <a:solidFill>
                  <a:srgbClr val="000000"/>
                </a:solidFill>
                <a:latin typeface="AdvOTf9433e2d"/>
              </a:rPr>
              <a:t>Naogya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, 468-8502, Japan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6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Department of Urology, Kochi Medical School, </a:t>
            </a:r>
            <a:r>
              <a:rPr lang="en-AU" sz="800" dirty="0" err="1">
                <a:solidFill>
                  <a:srgbClr val="000000"/>
                </a:solidFill>
                <a:latin typeface="AdvOTf9433e2d"/>
              </a:rPr>
              <a:t>Nankoku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, Kochi, 783-8505, Japan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7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Faculty of Engineering Physics &amp; Nanotechnology, Vietnam National University, 144 Xuan Thuy, </a:t>
            </a:r>
            <a:r>
              <a:rPr lang="en-AU" sz="800" dirty="0" err="1">
                <a:solidFill>
                  <a:srgbClr val="000000"/>
                </a:solidFill>
                <a:latin typeface="AdvOTf9433e2d"/>
              </a:rPr>
              <a:t>Cau</a:t>
            </a:r>
            <a:endParaRPr lang="en-AU" sz="800" dirty="0">
              <a:solidFill>
                <a:srgbClr val="000000"/>
              </a:solidFill>
              <a:latin typeface="AdvOTf9433e2d"/>
            </a:endParaRPr>
          </a:p>
          <a:p>
            <a:r>
              <a:rPr lang="en-AU" sz="800" dirty="0" err="1">
                <a:solidFill>
                  <a:srgbClr val="000000"/>
                </a:solidFill>
                <a:latin typeface="AdvOTf9433e2d"/>
              </a:rPr>
              <a:t>Giay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, Hanoi, Vietnam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8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Division of Laboratory Animal Science section of Life and Functional Materials, Kochi Medical School,</a:t>
            </a:r>
          </a:p>
          <a:p>
            <a:r>
              <a:rPr lang="en-AU" sz="800" dirty="0" err="1">
                <a:solidFill>
                  <a:srgbClr val="000000"/>
                </a:solidFill>
                <a:latin typeface="AdvOTf9433e2d"/>
              </a:rPr>
              <a:t>Nankoku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, Kochi, 783-8505, Japan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9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Department of Pathology, Kochi Medical School, Kochi Medical School, </a:t>
            </a:r>
            <a:r>
              <a:rPr lang="en-AU" sz="800" dirty="0" err="1">
                <a:solidFill>
                  <a:srgbClr val="000000"/>
                </a:solidFill>
                <a:latin typeface="AdvOTf9433e2d"/>
              </a:rPr>
              <a:t>Nankoku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, Kochi, 783-8505, Japan</a:t>
            </a:r>
          </a:p>
          <a:p>
            <a:r>
              <a:rPr lang="en-AU" sz="400" dirty="0">
                <a:solidFill>
                  <a:srgbClr val="000000"/>
                </a:solidFill>
                <a:latin typeface="AdvOTf9433e2d"/>
              </a:rPr>
              <a:t>10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Materials Science Institute and Department of Chemistry, The University of Lancaster, City of Lancaster</a:t>
            </a:r>
          </a:p>
          <a:p>
            <a:r>
              <a:rPr lang="en-AU" sz="800" dirty="0">
                <a:solidFill>
                  <a:srgbClr val="000000"/>
                </a:solidFill>
                <a:latin typeface="AdvOTf9433e2d"/>
              </a:rPr>
              <a:t>LA1 4YW, United Kingdom</a:t>
            </a:r>
          </a:p>
          <a:p>
            <a:r>
              <a:rPr lang="en-AU" sz="800" dirty="0">
                <a:solidFill>
                  <a:srgbClr val="000000"/>
                </a:solidFill>
                <a:latin typeface="AdvOTf9433e2d"/>
              </a:rPr>
              <a:t>E-mail: </a:t>
            </a:r>
            <a:r>
              <a:rPr lang="en-AU" sz="800" dirty="0">
                <a:solidFill>
                  <a:srgbClr val="0000FF"/>
                </a:solidFill>
                <a:latin typeface="AdvOTf9433e2d"/>
              </a:rPr>
              <a:t>fukuhara@kochi-u.ac.jp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, </a:t>
            </a:r>
            <a:r>
              <a:rPr lang="en-AU" sz="800" dirty="0">
                <a:solidFill>
                  <a:srgbClr val="0000FF"/>
                </a:solidFill>
                <a:latin typeface="AdvOTf9433e2d"/>
              </a:rPr>
              <a:t>hatta.akimitsu@kochi-tech.ac.jp </a:t>
            </a:r>
            <a:r>
              <a:rPr lang="en-AU" sz="800" dirty="0">
                <a:solidFill>
                  <a:srgbClr val="000000"/>
                </a:solidFill>
                <a:latin typeface="AdvOTf9433e2d"/>
              </a:rPr>
              <a:t>and </a:t>
            </a:r>
            <a:r>
              <a:rPr lang="en-AU" sz="800" dirty="0">
                <a:solidFill>
                  <a:srgbClr val="0000FF"/>
                </a:solidFill>
                <a:latin typeface="AdvOTf9433e2d"/>
              </a:rPr>
              <a:t>r.d.short1@lancaster.ac.uk</a:t>
            </a:r>
          </a:p>
          <a:p>
            <a:r>
              <a:rPr lang="en-AU" sz="800" dirty="0">
                <a:solidFill>
                  <a:srgbClr val="000000"/>
                </a:solidFill>
                <a:latin typeface="AdvOTf9433e2d"/>
              </a:rPr>
              <a:t>Received 4 September 2017, revised 14 November 2017</a:t>
            </a:r>
          </a:p>
          <a:p>
            <a:r>
              <a:rPr lang="en-AU" sz="800" dirty="0">
                <a:solidFill>
                  <a:srgbClr val="000000"/>
                </a:solidFill>
                <a:latin typeface="AdvOTf9433e2d"/>
              </a:rPr>
              <a:t>Accepted for publication 17 November 2017</a:t>
            </a:r>
          </a:p>
          <a:p>
            <a:r>
              <a:rPr lang="en-AU" sz="800" dirty="0">
                <a:solidFill>
                  <a:srgbClr val="000000"/>
                </a:solidFill>
                <a:latin typeface="AdvOTf9433e2d"/>
              </a:rPr>
              <a:t>Published 8 December 2017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1F1B1-34D8-E04F-843C-57C3D935A292}"/>
              </a:ext>
            </a:extLst>
          </p:cNvPr>
          <p:cNvSpPr txBox="1"/>
          <p:nvPr/>
        </p:nvSpPr>
        <p:spPr>
          <a:xfrm>
            <a:off x="1475656" y="465179"/>
            <a:ext cx="74705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000" b="1" dirty="0"/>
          </a:p>
          <a:p>
            <a:r>
              <a:rPr lang="en-AU" b="1" dirty="0"/>
              <a:t>Papers: 19 authors, 10 laboratories; 5 countries; 130 references</a:t>
            </a:r>
          </a:p>
          <a:p>
            <a:pPr algn="ctr"/>
            <a:r>
              <a:rPr lang="en-AU" sz="1400" b="1" dirty="0"/>
              <a:t>Plasma Sources Science and Technology 27 2018, 014001</a:t>
            </a:r>
          </a:p>
        </p:txBody>
      </p:sp>
    </p:spTree>
    <p:extLst>
      <p:ext uri="{BB962C8B-B14F-4D97-AF65-F5344CB8AC3E}">
        <p14:creationId xmlns:p14="http://schemas.microsoft.com/office/powerpoint/2010/main" val="167496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2DCE13-8E97-0C43-98CF-8A70A6B74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4168E-F95B-3E4C-93AB-AE2CB0E2C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43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F610C-76FE-F641-A78E-04390DE6C3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24744"/>
            <a:ext cx="511256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8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D506C-5CE0-4A4C-996D-CBA0F783F5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EB4C2-7EF1-5D4F-A41E-D672E4903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44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D5D98-A1C2-E241-A731-FFC35D13FB1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7"/>
          <a:stretch/>
        </p:blipFill>
        <p:spPr bwMode="auto">
          <a:xfrm>
            <a:off x="2771800" y="764704"/>
            <a:ext cx="3136900" cy="2385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Figure 18. A schematic energy diagram for some argon atomic levels, with the resonance radiation and the cascade process shown. &#10;                ">
            <a:extLst>
              <a:ext uri="{FF2B5EF4-FFF2-40B4-BE49-F238E27FC236}">
                <a16:creationId xmlns:a16="http://schemas.microsoft.com/office/drawing/2014/main" id="{5F42E701-C6F5-4948-9CAC-F9AF727BE6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27" y="3284984"/>
            <a:ext cx="2747645" cy="2505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206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45</a:t>
            </a:fld>
            <a:r>
              <a:rPr lang="en-AU" altLang="en-US"/>
              <a:t>  |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6712"/>
            <a:ext cx="632561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0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5</a:t>
            </a:fld>
            <a:r>
              <a:rPr lang="en-AU" altLang="en-US"/>
              <a:t>  |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0"/>
            <a:ext cx="6645532" cy="6091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4F399-C08E-C241-BB88-646F3A93607C}"/>
              </a:ext>
            </a:extLst>
          </p:cNvPr>
          <p:cNvSpPr txBox="1"/>
          <p:nvPr/>
        </p:nvSpPr>
        <p:spPr>
          <a:xfrm>
            <a:off x="5796136" y="773919"/>
            <a:ext cx="109881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-  </a:t>
            </a:r>
            <a:r>
              <a:rPr lang="en-US" dirty="0">
                <a:latin typeface="Euphemia UCAS" panose="020B0503040102020104" pitchFamily="34" charset="-79"/>
                <a:cs typeface="Euphemia UCAS" panose="020B0503040102020104" pitchFamily="34" charset="-79"/>
              </a:rPr>
              <a:t>℥</a:t>
            </a:r>
          </a:p>
          <a:p>
            <a:endParaRPr lang="en-US" dirty="0">
              <a:latin typeface="Euphemia UCAS" panose="020B0503040102020104" pitchFamily="34" charset="-79"/>
              <a:cs typeface="Euphemia UCAS" panose="020B0503040102020104" pitchFamily="34" charset="-79"/>
            </a:endParaRPr>
          </a:p>
          <a:p>
            <a:endParaRPr lang="en-US" dirty="0">
              <a:latin typeface="Euphemia UCAS" panose="020B0503040102020104" pitchFamily="34" charset="-79"/>
              <a:cs typeface="Euphemia UCAS" panose="020B0503040102020104" pitchFamily="34" charset="-79"/>
            </a:endParaRPr>
          </a:p>
          <a:p>
            <a:endParaRPr lang="en-US" dirty="0">
              <a:latin typeface="Euphemia UCAS" panose="020B0503040102020104" pitchFamily="34" charset="-79"/>
              <a:cs typeface="Euphemia UCAS" panose="020B0503040102020104" pitchFamily="34" charset="-79"/>
            </a:endParaRPr>
          </a:p>
          <a:p>
            <a:r>
              <a:rPr lang="en-US" sz="1400" b="1" dirty="0">
                <a:latin typeface="Euphemia UCAS" panose="020B0503040102020104" pitchFamily="34" charset="-79"/>
                <a:cs typeface="Euphemia UCAS" panose="020B0503040102020104" pitchFamily="34" charset="-79"/>
              </a:rPr>
              <a:t>Radiation</a:t>
            </a:r>
            <a:endParaRPr lang="en-US" sz="14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14CAD2-9D71-3F44-806A-D958F1249107}"/>
              </a:ext>
            </a:extLst>
          </p:cNvPr>
          <p:cNvCxnSpPr>
            <a:cxnSpLocks/>
          </p:cNvCxnSpPr>
          <p:nvPr/>
        </p:nvCxnSpPr>
        <p:spPr>
          <a:xfrm flipV="1">
            <a:off x="5940152" y="1758804"/>
            <a:ext cx="216024" cy="4790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0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11AB84-8A86-42C6-B67B-37C31C84A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8BEBA-2D76-4FB4-8188-52D1BAF96A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6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F2F30-8A5F-4D84-B8C5-94A0F21ACC0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34414" r="16163" b="26685"/>
          <a:stretch/>
        </p:blipFill>
        <p:spPr bwMode="auto">
          <a:xfrm>
            <a:off x="4361725" y="638382"/>
            <a:ext cx="3665736" cy="2808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BFA97-9684-45C1-A3C0-B8A18503C3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24115" r="24908" b="39401"/>
          <a:stretch/>
        </p:blipFill>
        <p:spPr bwMode="auto">
          <a:xfrm>
            <a:off x="496366" y="404663"/>
            <a:ext cx="3151414" cy="30851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8DCDC-9C90-4D9A-A05C-4B870F4AB70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5" t="35039" r="16211" b="29329"/>
          <a:stretch/>
        </p:blipFill>
        <p:spPr bwMode="auto">
          <a:xfrm>
            <a:off x="330200" y="3696840"/>
            <a:ext cx="3593728" cy="23648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E65A8-E29D-415A-BB73-D67F6091D7C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5" t="23765" r="29992" b="39251"/>
          <a:stretch/>
        </p:blipFill>
        <p:spPr bwMode="auto">
          <a:xfrm>
            <a:off x="4576544" y="3634928"/>
            <a:ext cx="3449712" cy="23648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2B9A33-79B8-413A-B8FD-0C02CD0E3727}"/>
              </a:ext>
            </a:extLst>
          </p:cNvPr>
          <p:cNvSpPr/>
          <p:nvPr/>
        </p:nvSpPr>
        <p:spPr>
          <a:xfrm>
            <a:off x="5220072" y="249467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Thermal Conductivity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4E5C9-4CD1-4B6B-95B6-22D1B00543A5}"/>
              </a:ext>
            </a:extLst>
          </p:cNvPr>
          <p:cNvSpPr/>
          <p:nvPr/>
        </p:nvSpPr>
        <p:spPr>
          <a:xfrm>
            <a:off x="890925" y="8433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Electrical Conductivity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F17CE3-9ED6-4330-9317-4AD45965AD7A}"/>
              </a:ext>
            </a:extLst>
          </p:cNvPr>
          <p:cNvSpPr/>
          <p:nvPr/>
        </p:nvSpPr>
        <p:spPr>
          <a:xfrm>
            <a:off x="1508946" y="3429000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Radiation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018C6-F197-4DD0-B21B-51E2F96A7317}"/>
              </a:ext>
            </a:extLst>
          </p:cNvPr>
          <p:cNvSpPr/>
          <p:nvPr/>
        </p:nvSpPr>
        <p:spPr>
          <a:xfrm>
            <a:off x="5635310" y="3357715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rgbClr val="7030A0"/>
                </a:solidFill>
              </a:rPr>
              <a:t>Enthalpy Density</a:t>
            </a:r>
          </a:p>
        </p:txBody>
      </p:sp>
    </p:spTree>
    <p:extLst>
      <p:ext uri="{BB962C8B-B14F-4D97-AF65-F5344CB8AC3E}">
        <p14:creationId xmlns:p14="http://schemas.microsoft.com/office/powerpoint/2010/main" val="416651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7</a:t>
            </a:fld>
            <a:r>
              <a:rPr lang="en-AU" altLang="en-US"/>
              <a:t>  |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0" t="20714" r="19877" b="37544"/>
          <a:stretch/>
        </p:blipFill>
        <p:spPr bwMode="auto">
          <a:xfrm>
            <a:off x="2051720" y="1844824"/>
            <a:ext cx="4749130" cy="40324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86819" y="1080154"/>
            <a:ext cx="5770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7030A0"/>
                </a:solidFill>
              </a:rPr>
              <a:t>Critical RRRV  Theory and Experiment</a:t>
            </a:r>
          </a:p>
          <a:p>
            <a:pPr algn="ctr"/>
            <a:r>
              <a:rPr lang="en-AU" sz="2400" b="1" dirty="0">
                <a:solidFill>
                  <a:srgbClr val="7030A0"/>
                </a:solidFill>
              </a:rPr>
              <a:t>Early Values</a:t>
            </a:r>
          </a:p>
        </p:txBody>
      </p:sp>
    </p:spTree>
    <p:extLst>
      <p:ext uri="{BB962C8B-B14F-4D97-AF65-F5344CB8AC3E}">
        <p14:creationId xmlns:p14="http://schemas.microsoft.com/office/powerpoint/2010/main" val="87951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A75F0E-6DB8-4435-873E-48BE329264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F7427-35A7-4292-87DF-1D7946678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8</a:t>
            </a:fld>
            <a:r>
              <a:rPr lang="en-AU" altLang="en-US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481DC-E794-48C8-A317-8D730EE2C8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6027" r="2420"/>
          <a:stretch/>
        </p:blipFill>
        <p:spPr bwMode="auto">
          <a:xfrm>
            <a:off x="1907704" y="1280182"/>
            <a:ext cx="6083300" cy="4297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844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9</a:t>
            </a:fld>
            <a:r>
              <a:rPr lang="en-AU" altLang="en-US"/>
              <a:t>  |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6723"/>
          <a:stretch/>
        </p:blipFill>
        <p:spPr>
          <a:xfrm>
            <a:off x="1475656" y="230187"/>
            <a:ext cx="5505837" cy="3846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2200" y="5616556"/>
            <a:ext cx="530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Use </a:t>
            </a:r>
            <a:r>
              <a:rPr lang="en-AU" dirty="0">
                <a:sym typeface="Symbol" panose="05050102010706020507" pitchFamily="18" charset="2"/>
              </a:rPr>
              <a:t> = n</a:t>
            </a:r>
            <a:r>
              <a:rPr lang="en-AU" baseline="-25000" dirty="0">
                <a:sym typeface="Symbol" panose="05050102010706020507" pitchFamily="18" charset="2"/>
              </a:rPr>
              <a:t>e</a:t>
            </a:r>
            <a:r>
              <a:rPr lang="en-AU" dirty="0">
                <a:sym typeface="Symbol" panose="05050102010706020507" pitchFamily="18" charset="2"/>
              </a:rPr>
              <a:t> e W/E in energy balance equation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8773-F0C0-4D3D-A3E6-E66A92F63912}"/>
              </a:ext>
            </a:extLst>
          </p:cNvPr>
          <p:cNvSpPr txBox="1"/>
          <p:nvPr/>
        </p:nvSpPr>
        <p:spPr>
          <a:xfrm>
            <a:off x="5508104" y="1177964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/>
              <a:t>+ n</a:t>
            </a:r>
            <a:r>
              <a:rPr lang="en-AU" sz="2800" b="1" baseline="-25000" dirty="0"/>
              <a:t>e</a:t>
            </a:r>
            <a:r>
              <a:rPr lang="el-GR" sz="2000" i="1" dirty="0"/>
              <a:t>α</a:t>
            </a:r>
            <a:r>
              <a:rPr lang="en-AU" sz="2000" i="1" dirty="0"/>
              <a:t>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56D10-0128-4955-9F10-1F43C99784B5}"/>
              </a:ext>
            </a:extLst>
          </p:cNvPr>
          <p:cNvSpPr txBox="1"/>
          <p:nvPr/>
        </p:nvSpPr>
        <p:spPr>
          <a:xfrm>
            <a:off x="1475656" y="4077072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/>
              <a:t>n</a:t>
            </a:r>
            <a:r>
              <a:rPr lang="en-AU" sz="2400" b="1" baseline="-25000" dirty="0"/>
              <a:t>e</a:t>
            </a:r>
            <a:r>
              <a:rPr lang="el-GR" b="1" i="1" dirty="0"/>
              <a:t>α</a:t>
            </a:r>
            <a:r>
              <a:rPr lang="en-AU" b="1" i="1" dirty="0"/>
              <a:t>W  </a:t>
            </a:r>
            <a:r>
              <a:rPr lang="en-AU" dirty="0"/>
              <a:t>=  Ionization from electric field </a:t>
            </a:r>
            <a:r>
              <a:rPr lang="en-AU" dirty="0" err="1"/>
              <a:t>eg</a:t>
            </a:r>
            <a:r>
              <a:rPr lang="en-AU" dirty="0"/>
              <a:t> dielectric breakdown</a:t>
            </a:r>
          </a:p>
        </p:txBody>
      </p:sp>
    </p:spTree>
    <p:extLst>
      <p:ext uri="{BB962C8B-B14F-4D97-AF65-F5344CB8AC3E}">
        <p14:creationId xmlns:p14="http://schemas.microsoft.com/office/powerpoint/2010/main" val="11101857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CSIRO_PowerPoint_120322</Template>
  <TotalTime>6152</TotalTime>
  <Words>1248</Words>
  <Application>Microsoft Macintosh PowerPoint</Application>
  <PresentationFormat>On-screen Show (4:3)</PresentationFormat>
  <Paragraphs>307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AdvOT5bf56204.B</vt:lpstr>
      <vt:lpstr>AdvOTf9433e2d</vt:lpstr>
      <vt:lpstr>Arial</vt:lpstr>
      <vt:lpstr>Calibri</vt:lpstr>
      <vt:lpstr>Euphemia UCAS</vt:lpstr>
      <vt:lpstr>Montserrat</vt:lpstr>
      <vt:lpstr>Symbol</vt:lpstr>
      <vt:lpstr>Times New Roman</vt:lpstr>
      <vt:lpstr>PowerPoint</vt:lpstr>
      <vt:lpstr>Photo Editor Photo</vt:lpstr>
      <vt:lpstr>        From Switching Arcs to Ball Lightning to Curing Cancer.         From Switching Arcs to Ball Lightning  to Curing Cancer        John. J. Lowke  CSIRO Manufacturing, Sydney NSW, Australia 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Lowke, John (CMSE, Lindfield)</dc:creator>
  <cp:lastModifiedBy>John Lowke</cp:lastModifiedBy>
  <cp:revision>196</cp:revision>
  <cp:lastPrinted>2019-08-29T05:11:51Z</cp:lastPrinted>
  <dcterms:created xsi:type="dcterms:W3CDTF">2012-11-20T03:25:31Z</dcterms:created>
  <dcterms:modified xsi:type="dcterms:W3CDTF">2019-09-10T09:53:16Z</dcterms:modified>
</cp:coreProperties>
</file>